
<file path=[Content_Types].xml><?xml version="1.0" encoding="utf-8"?>
<Types xmlns="http://schemas.openxmlformats.org/package/2006/content-types">
  <Default ContentType="image/png" Extension="png"/>
  <Default ContentType="image/jpeg" Extension="jpeg"/>
  <Default ContentType="application/vnd.openxmlformats-package.relationships+xml" Extension="rels"/>
  <Default ContentType="application/xml" Extension="xml"/>
  <Default ContentType="image/jpeg" Extension="jpg"/>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theme+xml" PartName="/ppt/theme/theme2.xml"/>
  <Override ContentType="application/vnd.openxmlformats-officedocument.presentationml.notesSlide+xml" PartName="/ppt/notesSlides/notesSlide1.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6" r:id="rId2"/>
    <p:sldId id="257" r:id="rId3"/>
    <p:sldId id="298" r:id="rId4"/>
    <p:sldId id="299" r:id="rId5"/>
    <p:sldId id="258" r:id="rId6"/>
    <p:sldId id="300" r:id="rId7"/>
    <p:sldId id="301" r:id="rId8"/>
    <p:sldId id="289" r:id="rId9"/>
    <p:sldId id="303" r:id="rId10"/>
    <p:sldId id="291" r:id="rId11"/>
    <p:sldId id="292" r:id="rId12"/>
    <p:sldId id="293" r:id="rId13"/>
    <p:sldId id="294" r:id="rId14"/>
    <p:sldId id="305" r:id="rId15"/>
    <p:sldId id="313" r:id="rId16"/>
    <p:sldId id="312" r:id="rId17"/>
    <p:sldId id="284" r:id="rId18"/>
    <p:sldId id="306" r:id="rId19"/>
    <p:sldId id="307" r:id="rId20"/>
    <p:sldId id="304" r:id="rId21"/>
    <p:sldId id="267" r:id="rId22"/>
    <p:sldId id="268" r:id="rId23"/>
    <p:sldId id="269" r:id="rId24"/>
    <p:sldId id="311" r:id="rId25"/>
    <p:sldId id="271" r:id="rId26"/>
    <p:sldId id="272" r:id="rId27"/>
    <p:sldId id="295" r:id="rId28"/>
    <p:sldId id="273" r:id="rId29"/>
    <p:sldId id="274" r:id="rId30"/>
    <p:sldId id="308" r:id="rId31"/>
    <p:sldId id="296" r:id="rId32"/>
    <p:sldId id="297" r:id="rId33"/>
    <p:sldId id="275" r:id="rId34"/>
    <p:sldId id="310" r:id="rId35"/>
    <p:sldId id="276" r:id="rId36"/>
    <p:sldId id="309" r:id="rId37"/>
    <p:sldId id="277" r:id="rId38"/>
    <p:sldId id="279" r:id="rId39"/>
    <p:sldId id="280" r:id="rId40"/>
    <p:sldId id="278" r:id="rId4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12" autoAdjust="0"/>
    <p:restoredTop sz="94660"/>
  </p:normalViewPr>
  <p:slideViewPr>
    <p:cSldViewPr>
      <p:cViewPr varScale="1">
        <p:scale>
          <a:sx n="69" d="100"/>
          <a:sy n="69" d="100"/>
        </p:scale>
        <p:origin x="-136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E2FF95-FBEC-48C8-9458-8C771C4278B8}" type="datetimeFigureOut">
              <a:rPr lang="id-ID" smtClean="0"/>
              <a:t>16/07/2020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488797-FB79-4339-B808-8E5D3D4BD222}" type="slidenum">
              <a:rPr lang="id-ID" smtClean="0"/>
              <a:t>‹#›</a:t>
            </a:fld>
            <a:endParaRPr lang="id-ID"/>
          </a:p>
        </p:txBody>
      </p:sp>
    </p:spTree>
    <p:extLst>
      <p:ext uri="{BB962C8B-B14F-4D97-AF65-F5344CB8AC3E}">
        <p14:creationId xmlns:p14="http://schemas.microsoft.com/office/powerpoint/2010/main" val="73525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19488797-FB79-4339-B808-8E5D3D4BD222}" type="slidenum">
              <a:rPr lang="id-ID" smtClean="0"/>
              <a:t>35</a:t>
            </a:fld>
            <a:endParaRPr lang="id-ID"/>
          </a:p>
        </p:txBody>
      </p:sp>
    </p:spTree>
    <p:extLst>
      <p:ext uri="{BB962C8B-B14F-4D97-AF65-F5344CB8AC3E}">
        <p14:creationId xmlns:p14="http://schemas.microsoft.com/office/powerpoint/2010/main" val="14655364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BE6756B3-6C16-47DD-957A-68DCB8231A1A}" type="datetimeFigureOut">
              <a:rPr lang="id-ID" smtClean="0"/>
              <a:t>16/07/2020</a:t>
            </a:fld>
            <a:endParaRPr lang="id-ID"/>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id-ID"/>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318B66CC-6698-42B0-A130-9580B8913D4B}" type="slidenum">
              <a:rPr lang="id-ID" smtClean="0"/>
              <a:t>‹#›</a:t>
            </a:fld>
            <a:endParaRPr lang="id-ID"/>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6756B3-6C16-47DD-957A-68DCB8231A1A}" type="datetimeFigureOut">
              <a:rPr lang="id-ID" smtClean="0"/>
              <a:t>16/07/2020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18B66CC-6698-42B0-A130-9580B8913D4B}"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6756B3-6C16-47DD-957A-68DCB8231A1A}" type="datetimeFigureOut">
              <a:rPr lang="id-ID" smtClean="0"/>
              <a:t>16/07/2020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18B66CC-6698-42B0-A130-9580B8913D4B}"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E6756B3-6C16-47DD-957A-68DCB8231A1A}" type="datetimeFigureOut">
              <a:rPr lang="id-ID" smtClean="0"/>
              <a:t>16/07/2020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18B66CC-6698-42B0-A130-9580B8913D4B}"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6756B3-6C16-47DD-957A-68DCB8231A1A}" type="datetimeFigureOut">
              <a:rPr lang="id-ID" smtClean="0"/>
              <a:t>16/07/2020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18B66CC-6698-42B0-A130-9580B8913D4B}"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E6756B3-6C16-47DD-957A-68DCB8231A1A}" type="datetimeFigureOut">
              <a:rPr lang="id-ID" smtClean="0"/>
              <a:t>16/07/2020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18B66CC-6698-42B0-A130-9580B8913D4B}" type="slidenum">
              <a:rPr lang="id-ID" smtClean="0"/>
              <a:t>‹#›</a:t>
            </a:fld>
            <a:endParaRPr lang="id-ID"/>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E6756B3-6C16-47DD-957A-68DCB8231A1A}" type="datetimeFigureOut">
              <a:rPr lang="id-ID" smtClean="0"/>
              <a:t>16/07/2020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318B66CC-6698-42B0-A130-9580B8913D4B}"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6756B3-6C16-47DD-957A-68DCB8231A1A}" type="datetimeFigureOut">
              <a:rPr lang="id-ID" smtClean="0"/>
              <a:t>16/07/2020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318B66CC-6698-42B0-A130-9580B8913D4B}"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6756B3-6C16-47DD-957A-68DCB8231A1A}" type="datetimeFigureOut">
              <a:rPr lang="id-ID" smtClean="0"/>
              <a:t>16/07/2020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318B66CC-6698-42B0-A130-9580B8913D4B}"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E6756B3-6C16-47DD-957A-68DCB8231A1A}" type="datetimeFigureOut">
              <a:rPr lang="id-ID" smtClean="0"/>
              <a:t>16/07/2020</a:t>
            </a:fld>
            <a:endParaRPr lang="id-ID"/>
          </a:p>
        </p:txBody>
      </p:sp>
      <p:sp>
        <p:nvSpPr>
          <p:cNvPr id="7" name="Slide Number Placeholder 6"/>
          <p:cNvSpPr>
            <a:spLocks noGrp="1"/>
          </p:cNvSpPr>
          <p:nvPr>
            <p:ph type="sldNum" sz="quarter" idx="12"/>
          </p:nvPr>
        </p:nvSpPr>
        <p:spPr/>
        <p:txBody>
          <a:bodyPr/>
          <a:lstStyle/>
          <a:p>
            <a:fld id="{318B66CC-6698-42B0-A130-9580B8913D4B}" type="slidenum">
              <a:rPr lang="id-ID" smtClean="0"/>
              <a:t>‹#›</a:t>
            </a:fld>
            <a:endParaRPr lang="id-ID"/>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id-ID"/>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6756B3-6C16-47DD-957A-68DCB8231A1A}" type="datetimeFigureOut">
              <a:rPr lang="id-ID" smtClean="0"/>
              <a:t>16/07/2020</a:t>
            </a:fld>
            <a:endParaRPr lang="id-ID"/>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id-ID"/>
          </a:p>
        </p:txBody>
      </p:sp>
      <p:sp>
        <p:nvSpPr>
          <p:cNvPr id="7" name="Slide Number Placeholder 6"/>
          <p:cNvSpPr>
            <a:spLocks noGrp="1"/>
          </p:cNvSpPr>
          <p:nvPr>
            <p:ph type="sldNum" sz="quarter" idx="12"/>
          </p:nvPr>
        </p:nvSpPr>
        <p:spPr/>
        <p:txBody>
          <a:bodyPr/>
          <a:lstStyle/>
          <a:p>
            <a:fld id="{318B66CC-6698-42B0-A130-9580B8913D4B}"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BE6756B3-6C16-47DD-957A-68DCB8231A1A}" type="datetimeFigureOut">
              <a:rPr lang="id-ID" smtClean="0"/>
              <a:t>16/07/2020</a:t>
            </a:fld>
            <a:endParaRPr lang="id-ID"/>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id-ID"/>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318B66CC-6698-42B0-A130-9580B8913D4B}"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RESOURCES%20IEE-MATH%20LEARNING.pptx"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arget="../media/image9.jpeg" Type="http://schemas.openxmlformats.org/officeDocument/2006/relationships/image"/><Relationship Id="rId2" Target="ARTIKEL%20IEE%20%20July%202020.doc" TargetMode="External" Type="http://schemas.openxmlformats.org/officeDocument/2006/relationships/hyperlink"/><Relationship Id="rId1" Target="../slideLayouts/slideLayout2.xml" Type="http://schemas.openxmlformats.org/officeDocument/2006/relationships/slideLayout"/></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arget="../media/image2.jpeg" Type="http://schemas.openxmlformats.org/officeDocument/2006/relationships/image"/><Relationship Id="rId1" Target="../slideLayouts/slideLayout2.xml" Type="http://schemas.openxmlformats.org/officeDocument/2006/relationships/slideLayout"/></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T-IEE.pptx"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arget="../media/image11.jpeg" Type="http://schemas.openxmlformats.org/officeDocument/2006/relationships/image"/><Relationship Id="rId2" Target="../media/image10.jpeg" Type="http://schemas.openxmlformats.org/officeDocument/2006/relationships/image"/><Relationship Id="rId1" Target="../slideLayouts/slideLayout2.xml" Type="http://schemas.openxmlformats.org/officeDocument/2006/relationships/slideLayout"/><Relationship Id="rId4" Target="../media/image12.jpeg" Type="http://schemas.openxmlformats.org/officeDocument/2006/relationships/image"/></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arget="../media/image3.jpeg" Type="http://schemas.openxmlformats.org/officeDocument/2006/relationships/image"/><Relationship Id="rId1" Target="../slideLayouts/slideLayout2.xml" Type="http://schemas.openxmlformats.org/officeDocument/2006/relationships/slideLayout"/></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LKS"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www.youtube.com/watch?v=j2cCmytVhmY" TargetMode="External"/><Relationship Id="rId2" Type="http://schemas.openxmlformats.org/officeDocument/2006/relationships/hyperlink" Target="https://www.youtube.com/watch?v=dCFqqI9Ig8U" TargetMode="External"/><Relationship Id="rId1" Type="http://schemas.openxmlformats.org/officeDocument/2006/relationships/slideLayout" Target="../slideLayouts/slideLayout2.xml"/><Relationship Id="rId4" Type="http://schemas.openxmlformats.org/officeDocument/2006/relationships/hyperlink" Target="https://www.youtube.com/watch?v=KN0JT3ioI7A"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s://id.pinterest.com/search/pins/?q=bottle%20cap%20math%20activities&amp;rs=rs&amp;eq=&amp;etslf=6767&amp;term_meta%5b%5d=bottle|recentsearch|2&amp;term_meta%5b%5d=cap|recentsearch|2&amp;term_meta%5b%5d=math|recentsearch|2&amp;term_meta%5b%5d=activities|recentsearch|2" TargetMode="External"/><Relationship Id="rId2" Type="http://schemas.openxmlformats.org/officeDocument/2006/relationships/hyperlink" Target="https://id.pinterest.com/search/pins/?rs=ac&amp;len=2&amp;q=math%20with%20leaves&amp;eq=math%20on%20leaves&amp;etslf=21664&amp;term_meta%5b%5d=math%20with%20leaves|autocomplete|3"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MATRIKS%20INTEGRASI.pptx"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link.springer.com/referenceworkentry/10.1007/978-3-030-15789-0_170" TargetMode="External"/><Relationship Id="rId2" Type="http://schemas.openxmlformats.org/officeDocument/2006/relationships/hyperlink" Target="https://link.springer.com/article/10.1007/s10643-015-0768-4"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arget="../media/image4.jpeg" Type="http://schemas.openxmlformats.org/officeDocument/2006/relationships/image"/><Relationship Id="rId1" Target="../slideLayouts/slideLayout2.xml" Type="http://schemas.openxmlformats.org/officeDocument/2006/relationships/slideLayout"/></Relationships>
</file>

<file path=ppt/slides/_rels/slide40.xml.rels><?xml version="1.0" encoding="UTF-8" standalone="yes" ?><Relationships xmlns="http://schemas.openxmlformats.org/package/2006/relationships"><Relationship Id="rId3" Target="../media/image17.jpeg" Type="http://schemas.openxmlformats.org/officeDocument/2006/relationships/image"/><Relationship Id="rId2" Target="../media/image16.jpg" Type="http://schemas.openxmlformats.org/officeDocument/2006/relationships/image"/><Relationship Id="rId1" Target="../slideLayouts/slideLayout2.xml" Type="http://schemas.openxmlformats.org/officeDocument/2006/relationships/slideLayout"/></Relationships>
</file>

<file path=ppt/slides/_rels/slide5.xml.rels><?xml version="1.0" encoding="UTF-8" standalone="yes" ?><Relationships xmlns="http://schemas.openxmlformats.org/package/2006/relationships"><Relationship Id="rId2" Target="../media/image5.jpeg" Type="http://schemas.openxmlformats.org/officeDocument/2006/relationships/image"/><Relationship Id="rId1" Target="../slideLayouts/slideLayout2.xml" Type="http://schemas.openxmlformats.org/officeDocument/2006/relationships/slideLayout"/></Relationships>
</file>

<file path=ppt/slides/_rels/slide6.xml.rels><?xml version="1.0" encoding="UTF-8" standalone="yes" ?><Relationships xmlns="http://schemas.openxmlformats.org/package/2006/relationships"><Relationship Id="rId2" Target="../media/image6.jpeg" Type="http://schemas.openxmlformats.org/officeDocument/2006/relationships/image"/><Relationship Id="rId1" Target="../slideLayouts/slideLayout2.xml" Type="http://schemas.openxmlformats.org/officeDocument/2006/relationships/slideLayout"/></Relationships>
</file>

<file path=ppt/slides/_rels/slide7.xml.rels><?xml version="1.0" encoding="UTF-8" standalone="yes" ?><Relationships xmlns="http://schemas.openxmlformats.org/package/2006/relationships"><Relationship Id="rId2" Target="../media/image7.jpeg" Type="http://schemas.openxmlformats.org/officeDocument/2006/relationships/image"/><Relationship Id="rId1" Target="../slideLayouts/slideLayout2.xml" Type="http://schemas.openxmlformats.org/officeDocument/2006/relationships/slideLayout"/></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smtClean="0"/>
              <a:t>PEMBELAJARAN MATEMATIKA BERBASIS IEE</a:t>
            </a:r>
            <a:endParaRPr lang="id-ID" dirty="0"/>
          </a:p>
        </p:txBody>
      </p:sp>
      <p:sp>
        <p:nvSpPr>
          <p:cNvPr id="3" name="Subtitle 2"/>
          <p:cNvSpPr>
            <a:spLocks noGrp="1"/>
          </p:cNvSpPr>
          <p:nvPr>
            <p:ph type="subTitle" idx="1"/>
          </p:nvPr>
        </p:nvSpPr>
        <p:spPr/>
        <p:txBody>
          <a:bodyPr/>
          <a:lstStyle/>
          <a:p>
            <a:r>
              <a:rPr lang="id-ID" dirty="0" smtClean="0"/>
              <a:t>LULUK MAULUAH</a:t>
            </a:r>
            <a:endParaRPr lang="id-ID" dirty="0"/>
          </a:p>
        </p:txBody>
      </p:sp>
    </p:spTree>
    <p:extLst>
      <p:ext uri="{BB962C8B-B14F-4D97-AF65-F5344CB8AC3E}">
        <p14:creationId xmlns:p14="http://schemas.microsoft.com/office/powerpoint/2010/main" val="18515998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KEPEDULIAN LINGKUNGAN DI DUNIA</a:t>
            </a:r>
            <a:endParaRPr lang="id-ID" dirty="0"/>
          </a:p>
        </p:txBody>
      </p:sp>
      <p:sp>
        <p:nvSpPr>
          <p:cNvPr id="3" name="Content Placeholder 2"/>
          <p:cNvSpPr>
            <a:spLocks noGrp="1"/>
          </p:cNvSpPr>
          <p:nvPr>
            <p:ph idx="1"/>
          </p:nvPr>
        </p:nvSpPr>
        <p:spPr/>
        <p:txBody>
          <a:bodyPr>
            <a:normAutofit fontScale="92500" lnSpcReduction="10000"/>
          </a:bodyPr>
          <a:lstStyle/>
          <a:p>
            <a:r>
              <a:rPr lang="id-ID" dirty="0"/>
              <a:t>ESD</a:t>
            </a:r>
          </a:p>
          <a:p>
            <a:r>
              <a:rPr lang="id-ID" dirty="0"/>
              <a:t>EE</a:t>
            </a:r>
          </a:p>
          <a:p>
            <a:r>
              <a:rPr lang="id-ID" dirty="0"/>
              <a:t>ECEE</a:t>
            </a:r>
          </a:p>
          <a:p>
            <a:r>
              <a:rPr lang="id-ID" dirty="0"/>
              <a:t>EEEC-AU</a:t>
            </a:r>
          </a:p>
          <a:p>
            <a:r>
              <a:rPr lang="id-ID" dirty="0"/>
              <a:t>ECEfS</a:t>
            </a:r>
          </a:p>
          <a:p>
            <a:r>
              <a:rPr lang="id-ID" dirty="0"/>
              <a:t>IFEES</a:t>
            </a:r>
          </a:p>
          <a:p>
            <a:r>
              <a:rPr lang="id-ID" dirty="0"/>
              <a:t>NAAEE</a:t>
            </a:r>
          </a:p>
          <a:p>
            <a:r>
              <a:rPr lang="id-ID" dirty="0"/>
              <a:t>PLH</a:t>
            </a:r>
          </a:p>
          <a:p>
            <a:r>
              <a:rPr lang="id-ID" dirty="0"/>
              <a:t>ADIWIYATA</a:t>
            </a:r>
          </a:p>
          <a:p>
            <a:endParaRPr lang="id-ID" dirty="0"/>
          </a:p>
        </p:txBody>
      </p:sp>
    </p:spTree>
    <p:extLst>
      <p:ext uri="{BB962C8B-B14F-4D97-AF65-F5344CB8AC3E}">
        <p14:creationId xmlns:p14="http://schemas.microsoft.com/office/powerpoint/2010/main" val="2966750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MEREKA </a:t>
            </a:r>
            <a:r>
              <a:rPr lang="id-ID" dirty="0" smtClean="0">
                <a:hlinkClick r:id="rId2" action="ppaction://hlinkpres?slideindex=1&amp;slidetitle="/>
              </a:rPr>
              <a:t>(ITU) </a:t>
            </a:r>
            <a:r>
              <a:rPr lang="id-ID" dirty="0" smtClean="0"/>
              <a:t>ISLAMI SEKALI</a:t>
            </a:r>
            <a:endParaRPr lang="id-ID" dirty="0"/>
          </a:p>
        </p:txBody>
      </p:sp>
      <p:sp>
        <p:nvSpPr>
          <p:cNvPr id="3" name="Content Placeholder 2"/>
          <p:cNvSpPr>
            <a:spLocks noGrp="1"/>
          </p:cNvSpPr>
          <p:nvPr>
            <p:ph idx="1"/>
          </p:nvPr>
        </p:nvSpPr>
        <p:spPr/>
        <p:txBody>
          <a:bodyPr/>
          <a:lstStyle/>
          <a:p>
            <a:r>
              <a:rPr lang="id-ID" dirty="0" smtClean="0"/>
              <a:t>BERSIH</a:t>
            </a:r>
          </a:p>
          <a:p>
            <a:r>
              <a:rPr lang="id-ID" dirty="0" smtClean="0"/>
              <a:t>HIJAU</a:t>
            </a:r>
          </a:p>
          <a:p>
            <a:r>
              <a:rPr lang="id-ID" dirty="0" smtClean="0"/>
              <a:t>RAPI</a:t>
            </a:r>
            <a:endParaRPr lang="id-ID" dirty="0"/>
          </a:p>
        </p:txBody>
      </p:sp>
    </p:spTree>
    <p:extLst>
      <p:ext uri="{BB962C8B-B14F-4D97-AF65-F5344CB8AC3E}">
        <p14:creationId xmlns:p14="http://schemas.microsoft.com/office/powerpoint/2010/main" val="7592379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MENGAPA ISLAM?</a:t>
            </a:r>
            <a:endParaRPr lang="id-ID" dirty="0"/>
          </a:p>
        </p:txBody>
      </p:sp>
      <p:sp>
        <p:nvSpPr>
          <p:cNvPr id="3" name="Content Placeholder 2"/>
          <p:cNvSpPr>
            <a:spLocks noGrp="1"/>
          </p:cNvSpPr>
          <p:nvPr>
            <p:ph idx="1"/>
          </p:nvPr>
        </p:nvSpPr>
        <p:spPr/>
        <p:txBody>
          <a:bodyPr/>
          <a:lstStyle/>
          <a:p>
            <a:r>
              <a:rPr lang="id-ID" dirty="0" smtClean="0"/>
              <a:t>ANGGAPAN: MASALAH LINGKUNGAN TIDAK TERKAIT AGAMA</a:t>
            </a:r>
          </a:p>
          <a:p>
            <a:r>
              <a:rPr lang="id-ID" dirty="0" smtClean="0"/>
              <a:t>CAMPAIGN: ISLAM ITU SANGAT RAMAH LINGKUNGAN </a:t>
            </a:r>
          </a:p>
          <a:p>
            <a:r>
              <a:rPr lang="id-ID" dirty="0" smtClean="0"/>
              <a:t>HARAPAN: KARENA PERINTAH AGAMA, MAKA MERAWAT LINGKUNGAN AKAN DILAKSANAKAN DENGAN GEMBIRA-SUKARELA</a:t>
            </a:r>
          </a:p>
          <a:p>
            <a:endParaRPr lang="id-ID" dirty="0"/>
          </a:p>
        </p:txBody>
      </p:sp>
    </p:spTree>
    <p:extLst>
      <p:ext uri="{BB962C8B-B14F-4D97-AF65-F5344CB8AC3E}">
        <p14:creationId xmlns:p14="http://schemas.microsoft.com/office/powerpoint/2010/main" val="5485331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ISLAMIC ENVIRONMENTAL ETHICS (IEE)</a:t>
            </a:r>
            <a:endParaRPr lang="id-ID" dirty="0"/>
          </a:p>
        </p:txBody>
      </p:sp>
      <p:sp>
        <p:nvSpPr>
          <p:cNvPr id="3" name="Content Placeholder 2"/>
          <p:cNvSpPr>
            <a:spLocks noGrp="1"/>
          </p:cNvSpPr>
          <p:nvPr>
            <p:ph idx="1"/>
          </p:nvPr>
        </p:nvSpPr>
        <p:spPr/>
        <p:txBody>
          <a:bodyPr/>
          <a:lstStyle/>
          <a:p>
            <a:endParaRPr lang="id-ID" dirty="0" smtClean="0"/>
          </a:p>
          <a:p>
            <a:pPr marL="68580" indent="0">
              <a:buNone/>
            </a:pPr>
            <a:r>
              <a:rPr lang="id-ID" dirty="0" smtClean="0"/>
              <a:t>ISTILAH:</a:t>
            </a:r>
            <a:endParaRPr lang="id-ID" dirty="0"/>
          </a:p>
          <a:p>
            <a:r>
              <a:rPr lang="id-ID" dirty="0" smtClean="0"/>
              <a:t>Samarrai(1990),Gotlieb(2004)</a:t>
            </a:r>
          </a:p>
          <a:p>
            <a:r>
              <a:rPr lang="id-ID" dirty="0" smtClean="0"/>
              <a:t>KHALID </a:t>
            </a:r>
            <a:r>
              <a:rPr lang="id-ID" dirty="0" smtClean="0"/>
              <a:t>(2005)</a:t>
            </a:r>
          </a:p>
          <a:p>
            <a:pPr marL="68580" indent="0">
              <a:buNone/>
            </a:pPr>
            <a:endParaRPr lang="id-ID" dirty="0"/>
          </a:p>
        </p:txBody>
      </p:sp>
    </p:spTree>
    <p:extLst>
      <p:ext uri="{BB962C8B-B14F-4D97-AF65-F5344CB8AC3E}">
        <p14:creationId xmlns:p14="http://schemas.microsoft.com/office/powerpoint/2010/main" val="8284979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SANDARAN PADA QUR’AN DAN HADITS</a:t>
            </a:r>
            <a:endParaRPr lang="id-ID" dirty="0"/>
          </a:p>
        </p:txBody>
      </p:sp>
      <p:sp>
        <p:nvSpPr>
          <p:cNvPr id="3" name="Content Placeholder 2"/>
          <p:cNvSpPr>
            <a:spLocks noGrp="1"/>
          </p:cNvSpPr>
          <p:nvPr>
            <p:ph idx="1"/>
          </p:nvPr>
        </p:nvSpPr>
        <p:spPr/>
        <p:txBody>
          <a:bodyPr>
            <a:normAutofit fontScale="85000" lnSpcReduction="20000"/>
          </a:bodyPr>
          <a:lstStyle/>
          <a:p>
            <a:r>
              <a:rPr lang="id-ID" b="1" dirty="0" smtClean="0"/>
              <a:t>QUR’AN</a:t>
            </a:r>
          </a:p>
          <a:p>
            <a:r>
              <a:rPr lang="id-ID" dirty="0" smtClean="0"/>
              <a:t>Q.S</a:t>
            </a:r>
            <a:r>
              <a:rPr lang="id-ID" dirty="0"/>
              <a:t>. Al-Qashash (28): 77 </a:t>
            </a:r>
            <a:r>
              <a:rPr lang="id-ID" dirty="0" smtClean="0"/>
              <a:t>;Jangan berbuat kerusakan</a:t>
            </a:r>
          </a:p>
          <a:p>
            <a:r>
              <a:rPr lang="id-ID" dirty="0"/>
              <a:t>(QS. </a:t>
            </a:r>
            <a:r>
              <a:rPr lang="id-ID" dirty="0" smtClean="0"/>
              <a:t>Hud [11</a:t>
            </a:r>
            <a:r>
              <a:rPr lang="id-ID" dirty="0"/>
              <a:t>]: 61</a:t>
            </a:r>
            <a:r>
              <a:rPr lang="id-ID" dirty="0" smtClean="0"/>
              <a:t>); Wasta’marakum </a:t>
            </a:r>
          </a:p>
          <a:p>
            <a:r>
              <a:rPr lang="id-ID" dirty="0"/>
              <a:t>(QS. al-Hijr ayat </a:t>
            </a:r>
            <a:r>
              <a:rPr lang="id-ID" dirty="0" smtClean="0"/>
              <a:t>19-20: </a:t>
            </a:r>
            <a:r>
              <a:rPr lang="id-ID" dirty="0"/>
              <a:t>“Dan kami telah menghamparkan bumi dan menjadikan padanya gunung-gunung dan kami tumbuhkan padanya segala sesuatu yang menurut ukuran. Dan kami telah menjadikan untukmu di bumi keperluan-keperluan hidup. Dan (Kami menciptakan pula) makhluk-makhluk yang kamu sekali-kali bukan pemberi rezeki kepadanya.”</a:t>
            </a:r>
            <a:endParaRPr lang="id-ID" dirty="0" smtClean="0"/>
          </a:p>
          <a:p>
            <a:endParaRPr lang="id-ID" dirty="0" smtClean="0"/>
          </a:p>
          <a:p>
            <a:endParaRPr lang="id-ID" dirty="0"/>
          </a:p>
        </p:txBody>
      </p:sp>
    </p:spTree>
    <p:extLst>
      <p:ext uri="{BB962C8B-B14F-4D97-AF65-F5344CB8AC3E}">
        <p14:creationId xmlns:p14="http://schemas.microsoft.com/office/powerpoint/2010/main" val="39751271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MANUSIA: KHALIFAH FIL ARD</a:t>
            </a:r>
            <a:endParaRPr lang="id-ID" dirty="0"/>
          </a:p>
        </p:txBody>
      </p:sp>
      <p:sp>
        <p:nvSpPr>
          <p:cNvPr id="3" name="Content Placeholder 2"/>
          <p:cNvSpPr>
            <a:spLocks noGrp="1"/>
          </p:cNvSpPr>
          <p:nvPr>
            <p:ph idx="1"/>
          </p:nvPr>
        </p:nvSpPr>
        <p:spPr/>
        <p:txBody>
          <a:bodyPr/>
          <a:lstStyle/>
          <a:p>
            <a:r>
              <a:rPr lang="id-ID" dirty="0"/>
              <a:t>QS. Al-Baqarah (2): </a:t>
            </a:r>
            <a:r>
              <a:rPr lang="id-ID" dirty="0" smtClean="0"/>
              <a:t>wakil Tuhan di bumi</a:t>
            </a:r>
          </a:p>
          <a:p>
            <a:r>
              <a:rPr lang="id-ID" dirty="0" smtClean="0"/>
              <a:t>BERIMAN DAN BERAMAL SALEH, MJD PENGUASA(Q.S</a:t>
            </a:r>
            <a:r>
              <a:rPr lang="id-ID" dirty="0"/>
              <a:t>. An-Nur (24): </a:t>
            </a:r>
            <a:r>
              <a:rPr lang="id-ID" dirty="0" smtClean="0"/>
              <a:t>55</a:t>
            </a:r>
          </a:p>
          <a:p>
            <a:r>
              <a:rPr lang="id-ID" dirty="0" smtClean="0"/>
              <a:t>Q.S</a:t>
            </a:r>
            <a:r>
              <a:rPr lang="id-ID" dirty="0"/>
              <a:t>. Al-An'am: 165 </a:t>
            </a:r>
            <a:r>
              <a:rPr lang="id-ID" dirty="0" smtClean="0"/>
              <a:t>: tugas manusia menjaga bumi seisinya</a:t>
            </a:r>
            <a:endParaRPr lang="id-ID" dirty="0"/>
          </a:p>
        </p:txBody>
      </p:sp>
    </p:spTree>
    <p:extLst>
      <p:ext uri="{BB962C8B-B14F-4D97-AF65-F5344CB8AC3E}">
        <p14:creationId xmlns:p14="http://schemas.microsoft.com/office/powerpoint/2010/main" val="41541329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404664"/>
            <a:ext cx="3816542" cy="1143000"/>
          </a:xfrm>
        </p:spPr>
        <p:txBody>
          <a:bodyPr/>
          <a:lstStyle/>
          <a:p>
            <a:r>
              <a:rPr lang="id-ID" dirty="0" smtClean="0"/>
              <a:t>HADITS</a:t>
            </a:r>
            <a:endParaRPr lang="id-ID" dirty="0"/>
          </a:p>
        </p:txBody>
      </p:sp>
      <p:sp>
        <p:nvSpPr>
          <p:cNvPr id="3" name="Content Placeholder 2"/>
          <p:cNvSpPr>
            <a:spLocks noGrp="1"/>
          </p:cNvSpPr>
          <p:nvPr>
            <p:ph idx="1"/>
          </p:nvPr>
        </p:nvSpPr>
        <p:spPr>
          <a:xfrm>
            <a:off x="467544" y="1628800"/>
            <a:ext cx="4752528" cy="4896544"/>
          </a:xfrm>
        </p:spPr>
        <p:txBody>
          <a:bodyPr>
            <a:normAutofit fontScale="47500" lnSpcReduction="20000"/>
          </a:bodyPr>
          <a:lstStyle/>
          <a:p>
            <a:endParaRPr lang="id-ID" dirty="0" smtClean="0"/>
          </a:p>
          <a:p>
            <a:r>
              <a:rPr lang="id-ID" sz="3300" dirty="0" smtClean="0"/>
              <a:t>Menanami lahan mati.</a:t>
            </a:r>
          </a:p>
          <a:p>
            <a:endParaRPr lang="id-ID" sz="3300" dirty="0" smtClean="0"/>
          </a:p>
          <a:p>
            <a:r>
              <a:rPr lang="id-ID" sz="3300" dirty="0" smtClean="0"/>
              <a:t>Menanam pohon</a:t>
            </a:r>
          </a:p>
          <a:p>
            <a:pPr marL="68580" indent="0">
              <a:buNone/>
            </a:pPr>
            <a:r>
              <a:rPr lang="id-ID" sz="3300" dirty="0" smtClean="0"/>
              <a:t>Hadits </a:t>
            </a:r>
            <a:r>
              <a:rPr lang="id-ID" sz="3300" dirty="0"/>
              <a:t>dari Anas r.a. dia berkata: Rosulullah S.a.w. bersabda : Seseorang muslim tidaklah menanam sebatang pohon atau menabur benih ke tanah, lalu datang burung atau manusia atau binatang memakan sebagian dari padanya, melainkan apa yang dimakan itu merupakan sedekahnya “. (HR.</a:t>
            </a:r>
            <a:r>
              <a:rPr lang="id-ID" sz="3300" dirty="0" smtClean="0"/>
              <a:t>(Istianah, 2015)</a:t>
            </a:r>
          </a:p>
          <a:p>
            <a:pPr marL="68580" indent="0">
              <a:buNone/>
            </a:pPr>
            <a:endParaRPr lang="id-ID" sz="3300" dirty="0"/>
          </a:p>
          <a:p>
            <a:pPr marL="68580" indent="0">
              <a:buNone/>
            </a:pPr>
            <a:endParaRPr lang="id-ID" sz="3300" dirty="0" smtClean="0"/>
          </a:p>
          <a:p>
            <a:r>
              <a:rPr lang="id-ID" sz="3300" dirty="0"/>
              <a:t>Hadis Nabi saw. yang diriwayatkan oleh Abu Hurairah ra. </a:t>
            </a:r>
            <a:r>
              <a:rPr lang="id-ID" sz="3300" dirty="0" smtClean="0"/>
              <a:t>: Janganlah </a:t>
            </a:r>
            <a:r>
              <a:rPr lang="id-ID" sz="3300" dirty="0"/>
              <a:t>seseorang dari kalian kencing di dalam air yang diam, yang tidak mengalir, kemudian mandi darinya.”</a:t>
            </a:r>
            <a:endParaRPr lang="id-ID" sz="3300" dirty="0"/>
          </a:p>
          <a:p>
            <a:endParaRPr lang="id-ID" sz="3300" dirty="0" smtClean="0"/>
          </a:p>
          <a:p>
            <a:r>
              <a:rPr lang="id-ID" sz="3300" dirty="0" smtClean="0"/>
              <a:t>, </a:t>
            </a:r>
            <a:endParaRPr lang="id-ID" sz="3300" dirty="0"/>
          </a:p>
        </p:txBody>
      </p:sp>
      <p:pic>
        <p:nvPicPr>
          <p:cNvPr id="1026" name="Picture 2" descr="C:\Users\Acer\Pictures\lahan mati.PNG"/>
          <p:cNvPicPr>
            <a:picLocks noChangeAspect="1" noChangeArrowheads="1"/>
          </p:cNvPicPr>
          <p:nvPr/>
        </p:nvPicPr>
        <p:blipFill rotWithShape="1">
          <a:blip r:embed="rId2">
            <a:extLst>
              <a:ext uri="{28A0092B-C50C-407E-A947-70E740481C1C}">
                <a14:useLocalDpi xmlns:a14="http://schemas.microsoft.com/office/drawing/2010/main" val="0"/>
              </a:ext>
            </a:extLst>
          </a:blip>
          <a:srcRect l="9139" r="10607"/>
          <a:stretch/>
        </p:blipFill>
        <p:spPr bwMode="auto">
          <a:xfrm>
            <a:off x="5076056" y="0"/>
            <a:ext cx="3920836" cy="55630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90403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800" dirty="0" smtClean="0"/>
              <a:t>PRINSIP </a:t>
            </a:r>
            <a:r>
              <a:rPr lang="id-ID" sz="2800" dirty="0" smtClean="0">
                <a:hlinkClick r:id="rId2" action="ppaction://hlinkfile"/>
              </a:rPr>
              <a:t>IEE</a:t>
            </a:r>
            <a:r>
              <a:rPr lang="id-ID" sz="2800" dirty="0" smtClean="0"/>
              <a:t> (Manoiu</a:t>
            </a:r>
            <a:r>
              <a:rPr lang="id-ID" sz="2800" dirty="0"/>
              <a:t>,  V.M, </a:t>
            </a:r>
            <a:r>
              <a:rPr lang="en-US" sz="2800" dirty="0" err="1"/>
              <a:t>Düzgüneş</a:t>
            </a:r>
            <a:r>
              <a:rPr lang="en-US" sz="2800" dirty="0"/>
              <a:t>, </a:t>
            </a:r>
            <a:r>
              <a:rPr lang="en-US" sz="2800" dirty="0" err="1"/>
              <a:t>Azzeddine</a:t>
            </a:r>
            <a:r>
              <a:rPr lang="en-US" sz="2800" dirty="0"/>
              <a:t>  and </a:t>
            </a:r>
            <a:r>
              <a:rPr lang="en-US" sz="2800" dirty="0" err="1"/>
              <a:t>Manoiu</a:t>
            </a:r>
            <a:r>
              <a:rPr lang="id-ID" sz="2800" dirty="0"/>
              <a:t>, V.S. (2016) </a:t>
            </a:r>
          </a:p>
        </p:txBody>
      </p:sp>
      <p:sp>
        <p:nvSpPr>
          <p:cNvPr id="3" name="Content Placeholder 2"/>
          <p:cNvSpPr>
            <a:spLocks noGrp="1"/>
          </p:cNvSpPr>
          <p:nvPr>
            <p:ph idx="1"/>
          </p:nvPr>
        </p:nvSpPr>
        <p:spPr/>
        <p:txBody>
          <a:bodyPr/>
          <a:lstStyle/>
          <a:p>
            <a:r>
              <a:rPr lang="id-ID" dirty="0" smtClean="0"/>
              <a:t>IEE AIR (1)</a:t>
            </a:r>
          </a:p>
          <a:p>
            <a:r>
              <a:rPr lang="id-ID" dirty="0" smtClean="0"/>
              <a:t>IEE TANAMAN (2)</a:t>
            </a:r>
          </a:p>
          <a:p>
            <a:r>
              <a:rPr lang="id-ID" dirty="0" smtClean="0"/>
              <a:t>IEE  HEWAN (3)</a:t>
            </a:r>
          </a:p>
          <a:p>
            <a:r>
              <a:rPr lang="id-ID" dirty="0" smtClean="0"/>
              <a:t>IEE BUMI (4)</a:t>
            </a:r>
          </a:p>
          <a:p>
            <a:r>
              <a:rPr lang="id-ID" dirty="0" smtClean="0"/>
              <a:t>IEE UDARA(5)</a:t>
            </a:r>
            <a:endParaRPr lang="id-ID"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8024" y="2995494"/>
            <a:ext cx="3406130" cy="3406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467379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PERMASALAHAN DI PEMBELAJARAN MATEMATIKA</a:t>
            </a:r>
            <a:endParaRPr lang="id-ID" dirty="0"/>
          </a:p>
        </p:txBody>
      </p:sp>
      <p:sp>
        <p:nvSpPr>
          <p:cNvPr id="3" name="Content Placeholder 2"/>
          <p:cNvSpPr>
            <a:spLocks noGrp="1"/>
          </p:cNvSpPr>
          <p:nvPr>
            <p:ph idx="1"/>
          </p:nvPr>
        </p:nvSpPr>
        <p:spPr/>
        <p:txBody>
          <a:bodyPr>
            <a:normAutofit fontScale="85000" lnSpcReduction="20000"/>
          </a:bodyPr>
          <a:lstStyle/>
          <a:p>
            <a:r>
              <a:rPr lang="id-ID" dirty="0" smtClean="0"/>
              <a:t>Math anxietyMollah,2017</a:t>
            </a:r>
            <a:r>
              <a:rPr lang="id-ID" dirty="0"/>
              <a:t>; </a:t>
            </a:r>
            <a:r>
              <a:rPr lang="id-ID" dirty="0" smtClean="0"/>
              <a:t>Amam </a:t>
            </a:r>
            <a:r>
              <a:rPr lang="id-ID" dirty="0"/>
              <a:t>et al 2019 ; </a:t>
            </a:r>
            <a:r>
              <a:rPr lang="id-ID" dirty="0" smtClean="0"/>
              <a:t>Nurwangid</a:t>
            </a:r>
            <a:r>
              <a:rPr lang="id-ID" dirty="0"/>
              <a:t>,  Rudyanto&amp; Gunartati (2020) </a:t>
            </a:r>
            <a:r>
              <a:rPr lang="id-ID" dirty="0" smtClean="0"/>
              <a:t> </a:t>
            </a:r>
          </a:p>
          <a:p>
            <a:r>
              <a:rPr lang="id-ID" dirty="0"/>
              <a:t>S</a:t>
            </a:r>
            <a:r>
              <a:rPr lang="id-ID" dirty="0" smtClean="0"/>
              <a:t>trategi </a:t>
            </a:r>
            <a:r>
              <a:rPr lang="id-ID" dirty="0"/>
              <a:t>belajarnya[11](Lin, Y., Durbin, J. M., &amp; Rancer, A. S. (2016). </a:t>
            </a:r>
            <a:r>
              <a:rPr lang="id-ID" dirty="0" smtClean="0"/>
              <a:t>Calkins</a:t>
            </a:r>
            <a:r>
              <a:rPr lang="id-ID" dirty="0"/>
              <a:t>, S., Grannan, S., &amp; Siefken, J. (2020). ), </a:t>
            </a:r>
            <a:endParaRPr lang="id-ID" dirty="0" smtClean="0"/>
          </a:p>
          <a:p>
            <a:r>
              <a:rPr lang="id-ID" dirty="0"/>
              <a:t>P</a:t>
            </a:r>
            <a:r>
              <a:rPr lang="id-ID" dirty="0" smtClean="0"/>
              <a:t>enyediaan </a:t>
            </a:r>
            <a:r>
              <a:rPr lang="id-ID" dirty="0"/>
              <a:t>bahan ajar yang </a:t>
            </a:r>
            <a:r>
              <a:rPr lang="id-ID" dirty="0" smtClean="0"/>
              <a:t>cocok(Melvinasari</a:t>
            </a:r>
            <a:r>
              <a:rPr lang="id-ID" dirty="0"/>
              <a:t>, M., &amp; Suparman, S. (2019 </a:t>
            </a:r>
            <a:r>
              <a:rPr lang="id-ID" dirty="0" smtClean="0"/>
              <a:t>);  Maskur</a:t>
            </a:r>
            <a:r>
              <a:rPr lang="id-ID" dirty="0"/>
              <a:t>, R., Permatasari, D., &amp; Rakhmawati, R. M. (2020).; </a:t>
            </a:r>
            <a:r>
              <a:rPr lang="id-ID" dirty="0" smtClean="0"/>
              <a:t>Nurhidayati</a:t>
            </a:r>
            <a:r>
              <a:rPr lang="id-ID" dirty="0"/>
              <a:t>, S., Tayeb, T., &amp; Abbas, B. (</a:t>
            </a:r>
            <a:r>
              <a:rPr lang="id-ID" dirty="0" smtClean="0"/>
              <a:t>2017)</a:t>
            </a:r>
          </a:p>
          <a:p>
            <a:r>
              <a:rPr lang="id-ID" dirty="0"/>
              <a:t>P</a:t>
            </a:r>
            <a:r>
              <a:rPr lang="id-ID" dirty="0" smtClean="0"/>
              <a:t>embuatan </a:t>
            </a:r>
            <a:r>
              <a:rPr lang="id-ID" dirty="0"/>
              <a:t>worksheet yang meaningful </a:t>
            </a:r>
            <a:r>
              <a:rPr lang="id-ID" dirty="0" smtClean="0"/>
              <a:t>(</a:t>
            </a:r>
            <a:r>
              <a:rPr lang="id-ID" dirty="0"/>
              <a:t>Garcia, J. (</a:t>
            </a:r>
            <a:r>
              <a:rPr lang="id-ID" dirty="0" smtClean="0"/>
              <a:t>2017); Murtikusuma</a:t>
            </a:r>
            <a:r>
              <a:rPr lang="id-ID" dirty="0"/>
              <a:t>, R. P., Oktavianingtyas, E., Putri, I. W. S., Krisnawati, T., &amp; Fausi, A. (2019)</a:t>
            </a:r>
          </a:p>
          <a:p>
            <a:endParaRPr lang="id-ID" dirty="0"/>
          </a:p>
        </p:txBody>
      </p:sp>
    </p:spTree>
    <p:extLst>
      <p:ext uri="{BB962C8B-B14F-4D97-AF65-F5344CB8AC3E}">
        <p14:creationId xmlns:p14="http://schemas.microsoft.com/office/powerpoint/2010/main" val="42423865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PERLU SOLUSI PEMBEL MATEMATIKA</a:t>
            </a:r>
            <a:endParaRPr lang="id-ID" dirty="0"/>
          </a:p>
        </p:txBody>
      </p:sp>
      <p:sp>
        <p:nvSpPr>
          <p:cNvPr id="3" name="Content Placeholder 2"/>
          <p:cNvSpPr>
            <a:spLocks noGrp="1"/>
          </p:cNvSpPr>
          <p:nvPr>
            <p:ph idx="1"/>
          </p:nvPr>
        </p:nvSpPr>
        <p:spPr/>
        <p:txBody>
          <a:bodyPr/>
          <a:lstStyle/>
          <a:p>
            <a:r>
              <a:rPr lang="id-ID" dirty="0" smtClean="0"/>
              <a:t>AGAR TIDAK TAKUT MATEMATIKA</a:t>
            </a:r>
          </a:p>
          <a:p>
            <a:r>
              <a:rPr lang="id-ID" dirty="0" smtClean="0"/>
              <a:t>STRATEGI  MENARIK</a:t>
            </a:r>
          </a:p>
          <a:p>
            <a:r>
              <a:rPr lang="id-ID" dirty="0" smtClean="0"/>
              <a:t>PERAGA MENARIK</a:t>
            </a:r>
          </a:p>
          <a:p>
            <a:r>
              <a:rPr lang="id-ID" dirty="0" smtClean="0"/>
              <a:t>BAHAN AJAR COCOK </a:t>
            </a:r>
          </a:p>
          <a:p>
            <a:r>
              <a:rPr lang="id-ID" dirty="0" smtClean="0"/>
              <a:t>WORKSHEET MEANINGFUL</a:t>
            </a:r>
            <a:endParaRPr lang="id-ID" dirty="0"/>
          </a:p>
          <a:p>
            <a:pPr marL="68580" indent="0">
              <a:buNone/>
            </a:pPr>
            <a:endParaRPr lang="id-ID" dirty="0" smtClean="0"/>
          </a:p>
          <a:p>
            <a:endParaRPr lang="id-ID" dirty="0"/>
          </a:p>
        </p:txBody>
      </p:sp>
    </p:spTree>
    <p:extLst>
      <p:ext uri="{BB962C8B-B14F-4D97-AF65-F5344CB8AC3E}">
        <p14:creationId xmlns:p14="http://schemas.microsoft.com/office/powerpoint/2010/main" val="35452862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KRISIS LINGKUNGAN</a:t>
            </a:r>
            <a:endParaRPr lang="id-ID" dirty="0"/>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98580" y="2324100"/>
            <a:ext cx="5265853" cy="3508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997475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WHY: ISLAM VS MATEMATIKA?</a:t>
            </a:r>
            <a:endParaRPr lang="id-ID" dirty="0"/>
          </a:p>
        </p:txBody>
      </p:sp>
      <p:sp>
        <p:nvSpPr>
          <p:cNvPr id="3" name="Content Placeholder 2"/>
          <p:cNvSpPr>
            <a:spLocks noGrp="1"/>
          </p:cNvSpPr>
          <p:nvPr>
            <p:ph idx="1"/>
          </p:nvPr>
        </p:nvSpPr>
        <p:spPr/>
        <p:txBody>
          <a:bodyPr/>
          <a:lstStyle/>
          <a:p>
            <a:endParaRPr lang="id-ID" dirty="0" smtClean="0"/>
          </a:p>
          <a:p>
            <a:pPr marL="68580" indent="0">
              <a:buNone/>
            </a:pPr>
            <a:r>
              <a:rPr lang="id-ID" dirty="0" smtClean="0"/>
              <a:t>UNTUK MENYAJIKAN</a:t>
            </a:r>
            <a:endParaRPr lang="id-ID" dirty="0"/>
          </a:p>
          <a:p>
            <a:r>
              <a:rPr lang="id-ID" dirty="0" smtClean="0"/>
              <a:t>ISLAM RAMAH</a:t>
            </a:r>
          </a:p>
          <a:p>
            <a:r>
              <a:rPr lang="id-ID" dirty="0" smtClean="0"/>
              <a:t>MATEMATIKA TIDAK SEREM</a:t>
            </a:r>
            <a:endParaRPr lang="id-ID" dirty="0"/>
          </a:p>
        </p:txBody>
      </p:sp>
    </p:spTree>
    <p:extLst>
      <p:ext uri="{BB962C8B-B14F-4D97-AF65-F5344CB8AC3E}">
        <p14:creationId xmlns:p14="http://schemas.microsoft.com/office/powerpoint/2010/main" val="3718274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MENJAGA LINGKUNGAN  ITU ADALAH PERINTAH AGAMA</a:t>
            </a:r>
            <a:endParaRPr lang="id-ID" dirty="0"/>
          </a:p>
        </p:txBody>
      </p:sp>
      <p:sp>
        <p:nvSpPr>
          <p:cNvPr id="3" name="Content Placeholder 2"/>
          <p:cNvSpPr>
            <a:spLocks noGrp="1"/>
          </p:cNvSpPr>
          <p:nvPr>
            <p:ph idx="1"/>
          </p:nvPr>
        </p:nvSpPr>
        <p:spPr/>
        <p:txBody>
          <a:bodyPr/>
          <a:lstStyle/>
          <a:p>
            <a:r>
              <a:rPr lang="id-ID" dirty="0" smtClean="0"/>
              <a:t>MEMBUANG SAMPAH DI TEMPATNYA ITU SOLEH BANGEET</a:t>
            </a:r>
          </a:p>
          <a:p>
            <a:r>
              <a:rPr lang="id-ID" dirty="0" smtClean="0"/>
              <a:t>MENANAM POHON ITUU KEREEN</a:t>
            </a:r>
          </a:p>
          <a:p>
            <a:r>
              <a:rPr lang="id-ID" dirty="0" smtClean="0"/>
              <a:t>DIET PLASTIK ITUU HEBAAT</a:t>
            </a:r>
            <a:endParaRPr lang="id-ID" dirty="0"/>
          </a:p>
        </p:txBody>
      </p:sp>
    </p:spTree>
    <p:extLst>
      <p:ext uri="{BB962C8B-B14F-4D97-AF65-F5344CB8AC3E}">
        <p14:creationId xmlns:p14="http://schemas.microsoft.com/office/powerpoint/2010/main" val="37173005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MATEMATIKA YANG CANTIK: ???</a:t>
            </a:r>
            <a:endParaRPr lang="id-ID"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981634064"/>
              </p:ext>
            </p:extLst>
          </p:nvPr>
        </p:nvGraphicFramePr>
        <p:xfrm>
          <a:off x="1042988" y="2324100"/>
          <a:ext cx="6777038" cy="1464940"/>
        </p:xfrm>
        <a:graphic>
          <a:graphicData uri="http://schemas.openxmlformats.org/drawingml/2006/table">
            <a:tbl>
              <a:tblPr firstRow="1" bandRow="1">
                <a:tableStyleId>{5C22544A-7EE6-4342-B048-85BDC9FD1C3A}</a:tableStyleId>
              </a:tblPr>
              <a:tblGrid>
                <a:gridCol w="3388519"/>
                <a:gridCol w="3388519"/>
              </a:tblGrid>
              <a:tr h="732470">
                <a:tc>
                  <a:txBody>
                    <a:bodyPr/>
                    <a:lstStyle/>
                    <a:p>
                      <a:r>
                        <a:rPr lang="id-ID" sz="3200" dirty="0" smtClean="0"/>
                        <a:t>JAWA</a:t>
                      </a:r>
                      <a:endParaRPr lang="id-ID" sz="3200" dirty="0"/>
                    </a:p>
                  </a:txBody>
                  <a:tcPr marL="75300" marR="75300"/>
                </a:tc>
                <a:tc>
                  <a:txBody>
                    <a:bodyPr/>
                    <a:lstStyle/>
                    <a:p>
                      <a:r>
                        <a:rPr lang="id-ID" sz="3200" dirty="0" smtClean="0"/>
                        <a:t>ANGEL</a:t>
                      </a:r>
                      <a:endParaRPr lang="id-ID" sz="3200" dirty="0"/>
                    </a:p>
                  </a:txBody>
                  <a:tcPr marL="75300" marR="75300"/>
                </a:tc>
              </a:tr>
              <a:tr h="732470">
                <a:tc>
                  <a:txBody>
                    <a:bodyPr/>
                    <a:lstStyle/>
                    <a:p>
                      <a:r>
                        <a:rPr lang="id-ID" sz="3200" dirty="0" smtClean="0"/>
                        <a:t>INGGRIS</a:t>
                      </a:r>
                      <a:endParaRPr lang="id-ID" sz="3200" dirty="0"/>
                    </a:p>
                  </a:txBody>
                  <a:tcPr marL="75300" marR="75300"/>
                </a:tc>
                <a:tc>
                  <a:txBody>
                    <a:bodyPr/>
                    <a:lstStyle/>
                    <a:p>
                      <a:r>
                        <a:rPr lang="id-ID" sz="3200" dirty="0" smtClean="0"/>
                        <a:t>ANGEL</a:t>
                      </a:r>
                      <a:endParaRPr lang="id-ID" sz="3200" dirty="0"/>
                    </a:p>
                  </a:txBody>
                  <a:tcPr marL="75300" marR="75300"/>
                </a:tc>
              </a:tr>
            </a:tbl>
          </a:graphicData>
        </a:graphic>
      </p:graphicFrame>
    </p:spTree>
    <p:extLst>
      <p:ext uri="{BB962C8B-B14F-4D97-AF65-F5344CB8AC3E}">
        <p14:creationId xmlns:p14="http://schemas.microsoft.com/office/powerpoint/2010/main" val="12214871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 </a:t>
            </a:r>
            <a:r>
              <a:rPr lang="id-ID" dirty="0" smtClean="0">
                <a:hlinkClick r:id="rId2" action="ppaction://hlinkpres?slideindex=1&amp;slidetitle="/>
              </a:rPr>
              <a:t>TOPIK MAT </a:t>
            </a:r>
            <a:r>
              <a:rPr lang="id-ID" dirty="0" smtClean="0"/>
              <a:t>UNTUK  LINGKUNGAN</a:t>
            </a:r>
            <a:endParaRPr lang="id-ID" dirty="0"/>
          </a:p>
        </p:txBody>
      </p:sp>
      <p:sp>
        <p:nvSpPr>
          <p:cNvPr id="3" name="Content Placeholder 2"/>
          <p:cNvSpPr>
            <a:spLocks noGrp="1"/>
          </p:cNvSpPr>
          <p:nvPr>
            <p:ph idx="1"/>
          </p:nvPr>
        </p:nvSpPr>
        <p:spPr/>
        <p:txBody>
          <a:bodyPr/>
          <a:lstStyle/>
          <a:p>
            <a:r>
              <a:rPr lang="id-ID" dirty="0" smtClean="0"/>
              <a:t>BANK SAMPAH (IEE4)</a:t>
            </a:r>
          </a:p>
          <a:p>
            <a:r>
              <a:rPr lang="id-ID" dirty="0" smtClean="0"/>
              <a:t>BERMAIN DI KEBUN(IEE 2-3)</a:t>
            </a:r>
          </a:p>
          <a:p>
            <a:r>
              <a:rPr lang="id-ID" dirty="0" smtClean="0"/>
              <a:t>WUDLU, TAYAMUM, MANDI(IEE1)</a:t>
            </a:r>
          </a:p>
          <a:p>
            <a:r>
              <a:rPr lang="id-ID" dirty="0" smtClean="0"/>
              <a:t>MENGGUNAKAN BARANG-BARANG BEKAS(IEE4)</a:t>
            </a:r>
          </a:p>
          <a:p>
            <a:r>
              <a:rPr lang="id-ID" dirty="0" smtClean="0"/>
              <a:t>JOGJA HEBOH(IEE4)</a:t>
            </a:r>
          </a:p>
          <a:p>
            <a:r>
              <a:rPr lang="id-ID" dirty="0" smtClean="0"/>
              <a:t>ZERO WASTER(IEE4)</a:t>
            </a:r>
          </a:p>
          <a:p>
            <a:r>
              <a:rPr lang="id-ID" dirty="0" smtClean="0"/>
              <a:t>ISPU(IEE5)</a:t>
            </a:r>
          </a:p>
          <a:p>
            <a:endParaRPr lang="id-ID" dirty="0" smtClean="0"/>
          </a:p>
          <a:p>
            <a:endParaRPr lang="id-ID" dirty="0"/>
          </a:p>
        </p:txBody>
      </p:sp>
    </p:spTree>
    <p:extLst>
      <p:ext uri="{BB962C8B-B14F-4D97-AF65-F5344CB8AC3E}">
        <p14:creationId xmlns:p14="http://schemas.microsoft.com/office/powerpoint/2010/main" val="15784704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764704"/>
            <a:ext cx="6232656" cy="614714"/>
          </a:xfrm>
        </p:spPr>
        <p:txBody>
          <a:bodyPr>
            <a:normAutofit fontScale="90000"/>
          </a:bodyPr>
          <a:lstStyle/>
          <a:p>
            <a:r>
              <a:rPr lang="id-ID" dirty="0" smtClean="0"/>
              <a:t>gambar</a:t>
            </a:r>
            <a:endParaRPr lang="id-ID" dirty="0"/>
          </a:p>
        </p:txBody>
      </p:sp>
      <p:pic>
        <p:nvPicPr>
          <p:cNvPr id="11266" name="Picture 2" descr="D:\DIKDAS S3 PINKY\SEMESTER 6\GREEN Activity\bank  sampah JOGJA Heboh\IMG20200218164631.jp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827584" y="1988840"/>
            <a:ext cx="2361251" cy="3148335"/>
          </a:xfrm>
          <a:prstGeom prst="rect">
            <a:avLst/>
          </a:prstGeom>
          <a:noFill/>
          <a:extLst>
            <a:ext uri="{909E8E84-426E-40DD-AFC4-6F175D3DCCD1}">
              <a14:hiddenFill xmlns:a14="http://schemas.microsoft.com/office/drawing/2010/main">
                <a:solidFill>
                  <a:srgbClr val="FFFFFF"/>
                </a:solidFill>
              </a14:hiddenFill>
            </a:ext>
          </a:extLst>
        </p:spPr>
      </p:pic>
      <p:pic>
        <p:nvPicPr>
          <p:cNvPr id="11267" name="Picture 3"/>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25649"/>
          <a:stretch/>
        </p:blipFill>
        <p:spPr bwMode="auto">
          <a:xfrm>
            <a:off x="3674903" y="1052860"/>
            <a:ext cx="2496697" cy="29223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68" name="Picture 4"/>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1" b="20203"/>
          <a:stretch/>
        </p:blipFill>
        <p:spPr bwMode="auto">
          <a:xfrm>
            <a:off x="3674903" y="4365104"/>
            <a:ext cx="3710083" cy="20608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596843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INTEGRASI DI PEMBELAJARAN</a:t>
            </a:r>
            <a:endParaRPr lang="id-ID" dirty="0"/>
          </a:p>
        </p:txBody>
      </p:sp>
      <p:sp>
        <p:nvSpPr>
          <p:cNvPr id="3" name="Content Placeholder 2"/>
          <p:cNvSpPr>
            <a:spLocks noGrp="1"/>
          </p:cNvSpPr>
          <p:nvPr>
            <p:ph idx="1"/>
          </p:nvPr>
        </p:nvSpPr>
        <p:spPr/>
        <p:txBody>
          <a:bodyPr/>
          <a:lstStyle/>
          <a:p>
            <a:r>
              <a:rPr lang="id-ID" dirty="0" smtClean="0"/>
              <a:t>MELALUI 4 RANAH: </a:t>
            </a:r>
          </a:p>
          <a:p>
            <a:r>
              <a:rPr lang="id-ID" dirty="0" smtClean="0"/>
              <a:t>FILOSOFI</a:t>
            </a:r>
          </a:p>
          <a:p>
            <a:r>
              <a:rPr lang="id-ID" dirty="0" smtClean="0"/>
              <a:t>METODOLOGI</a:t>
            </a:r>
          </a:p>
          <a:p>
            <a:r>
              <a:rPr lang="id-ID" dirty="0" smtClean="0"/>
              <a:t>STRATEGI</a:t>
            </a:r>
          </a:p>
          <a:p>
            <a:r>
              <a:rPr lang="id-ID" dirty="0" smtClean="0"/>
              <a:t>MATERI</a:t>
            </a:r>
            <a:endParaRPr lang="id-ID" dirty="0"/>
          </a:p>
        </p:txBody>
      </p:sp>
    </p:spTree>
    <p:extLst>
      <p:ext uri="{BB962C8B-B14F-4D97-AF65-F5344CB8AC3E}">
        <p14:creationId xmlns:p14="http://schemas.microsoft.com/office/powerpoint/2010/main" val="4392510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800" dirty="0" smtClean="0"/>
              <a:t>MATRIKS INTEGRASI (Abdullah et al.,2004; Mauluah,2012)</a:t>
            </a:r>
            <a:endParaRPr lang="id-ID" sz="2800"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42988" y="2998923"/>
            <a:ext cx="6777037" cy="2158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363497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KD KELAS 2 YANG DIPILIH</a:t>
            </a:r>
            <a:endParaRPr lang="id-ID" dirty="0"/>
          </a:p>
        </p:txBody>
      </p:sp>
      <p:pic>
        <p:nvPicPr>
          <p:cNvPr id="2050" name="Picture 2" descr="D:\DIKDAS S3 PINKY\SCOPUS LULUK\IJSTR\scopus 3\TABEL\table2.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42988" y="2715308"/>
            <a:ext cx="6777037" cy="27259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40133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MATRIKS DI KELAS 2</a:t>
            </a:r>
            <a:endParaRPr lang="id-ID" dirty="0"/>
          </a:p>
        </p:txBody>
      </p:sp>
      <p:pic>
        <p:nvPicPr>
          <p:cNvPr id="3074" name="Picture 2" descr="D:\DIKDAS S3 PINKY\SCOPUS LULUK\IJSTR\scopus 3\TABEL\table3 ok.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97317" y="2415943"/>
            <a:ext cx="6468378" cy="33246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55367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STRATEGI</a:t>
            </a:r>
            <a:endParaRPr lang="id-ID" dirty="0"/>
          </a:p>
        </p:txBody>
      </p:sp>
      <p:sp>
        <p:nvSpPr>
          <p:cNvPr id="3" name="Content Placeholder 2"/>
          <p:cNvSpPr>
            <a:spLocks noGrp="1"/>
          </p:cNvSpPr>
          <p:nvPr>
            <p:ph idx="1"/>
          </p:nvPr>
        </p:nvSpPr>
        <p:spPr/>
        <p:txBody>
          <a:bodyPr/>
          <a:lstStyle/>
          <a:p>
            <a:r>
              <a:rPr lang="id-ID" dirty="0" smtClean="0"/>
              <a:t>DALAM KELAS</a:t>
            </a:r>
          </a:p>
          <a:p>
            <a:r>
              <a:rPr lang="id-ID" dirty="0" smtClean="0"/>
              <a:t>AKTIFITAS DI RUMAH</a:t>
            </a:r>
          </a:p>
          <a:p>
            <a:r>
              <a:rPr lang="id-ID" dirty="0" smtClean="0"/>
              <a:t>ONLINE</a:t>
            </a:r>
            <a:endParaRPr lang="id-ID" dirty="0"/>
          </a:p>
        </p:txBody>
      </p:sp>
    </p:spTree>
    <p:extLst>
      <p:ext uri="{BB962C8B-B14F-4D97-AF65-F5344CB8AC3E}">
        <p14:creationId xmlns:p14="http://schemas.microsoft.com/office/powerpoint/2010/main" val="32135929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POLUSI UDARA</a:t>
            </a:r>
            <a:endParaRPr lang="id-ID" dirty="0"/>
          </a:p>
        </p:txBody>
      </p:sp>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22218" y="2324100"/>
            <a:ext cx="5947009" cy="39549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8316286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DALAM KELAS</a:t>
            </a:r>
            <a:endParaRPr lang="id-ID" dirty="0"/>
          </a:p>
        </p:txBody>
      </p:sp>
      <p:sp>
        <p:nvSpPr>
          <p:cNvPr id="3" name="Content Placeholder 2"/>
          <p:cNvSpPr>
            <a:spLocks noGrp="1"/>
          </p:cNvSpPr>
          <p:nvPr>
            <p:ph idx="1"/>
          </p:nvPr>
        </p:nvSpPr>
        <p:spPr/>
        <p:txBody>
          <a:bodyPr/>
          <a:lstStyle/>
          <a:p>
            <a:r>
              <a:rPr lang="id-ID" dirty="0" smtClean="0"/>
              <a:t>PEMUTARAN VIDEO</a:t>
            </a:r>
          </a:p>
          <a:p>
            <a:r>
              <a:rPr lang="id-ID" dirty="0" smtClean="0"/>
              <a:t>MEMBUAT PROYEK</a:t>
            </a:r>
            <a:endParaRPr lang="id-ID" dirty="0"/>
          </a:p>
        </p:txBody>
      </p:sp>
    </p:spTree>
    <p:extLst>
      <p:ext uri="{BB962C8B-B14F-4D97-AF65-F5344CB8AC3E}">
        <p14:creationId xmlns:p14="http://schemas.microsoft.com/office/powerpoint/2010/main" val="412652481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AKTIFITAS DI RUMAH</a:t>
            </a:r>
            <a:endParaRPr lang="id-ID" dirty="0"/>
          </a:p>
        </p:txBody>
      </p:sp>
      <p:sp>
        <p:nvSpPr>
          <p:cNvPr id="3" name="Content Placeholder 2"/>
          <p:cNvSpPr>
            <a:spLocks noGrp="1"/>
          </p:cNvSpPr>
          <p:nvPr>
            <p:ph idx="1"/>
          </p:nvPr>
        </p:nvSpPr>
        <p:spPr/>
        <p:txBody>
          <a:bodyPr/>
          <a:lstStyle/>
          <a:p>
            <a:r>
              <a:rPr lang="id-ID" dirty="0" smtClean="0"/>
              <a:t>LKPD/ </a:t>
            </a:r>
            <a:r>
              <a:rPr lang="id-ID" dirty="0" smtClean="0">
                <a:hlinkClick r:id="rId2" action="ppaction://hlinkfile"/>
              </a:rPr>
              <a:t>LKS</a:t>
            </a:r>
            <a:r>
              <a:rPr lang="id-ID" dirty="0" smtClean="0"/>
              <a:t>  (Contoh: Kelas 1)</a:t>
            </a:r>
            <a:endParaRPr lang="id-ID" dirty="0" smtClean="0"/>
          </a:p>
          <a:p>
            <a:endParaRPr lang="id-ID" dirty="0"/>
          </a:p>
        </p:txBody>
      </p:sp>
    </p:spTree>
    <p:extLst>
      <p:ext uri="{BB962C8B-B14F-4D97-AF65-F5344CB8AC3E}">
        <p14:creationId xmlns:p14="http://schemas.microsoft.com/office/powerpoint/2010/main" val="220867226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ONLINE</a:t>
            </a:r>
            <a:endParaRPr lang="id-ID" dirty="0"/>
          </a:p>
        </p:txBody>
      </p:sp>
      <p:sp>
        <p:nvSpPr>
          <p:cNvPr id="3" name="Content Placeholder 2"/>
          <p:cNvSpPr>
            <a:spLocks noGrp="1"/>
          </p:cNvSpPr>
          <p:nvPr>
            <p:ph idx="1"/>
          </p:nvPr>
        </p:nvSpPr>
        <p:spPr/>
        <p:txBody>
          <a:bodyPr/>
          <a:lstStyle/>
          <a:p>
            <a:r>
              <a:rPr lang="id-ID" dirty="0" smtClean="0"/>
              <a:t>WA</a:t>
            </a:r>
          </a:p>
          <a:p>
            <a:r>
              <a:rPr lang="id-ID" dirty="0" smtClean="0"/>
              <a:t>PJJ</a:t>
            </a:r>
            <a:r>
              <a:rPr lang="id-ID" dirty="0" smtClean="0"/>
              <a:t>: YOUTUBE</a:t>
            </a:r>
            <a:endParaRPr lang="id-ID" dirty="0"/>
          </a:p>
        </p:txBody>
      </p:sp>
    </p:spTree>
    <p:extLst>
      <p:ext uri="{BB962C8B-B14F-4D97-AF65-F5344CB8AC3E}">
        <p14:creationId xmlns:p14="http://schemas.microsoft.com/office/powerpoint/2010/main" val="60844680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CONTOH LINK(1)</a:t>
            </a:r>
            <a:endParaRPr lang="id-ID" dirty="0"/>
          </a:p>
        </p:txBody>
      </p:sp>
      <p:sp>
        <p:nvSpPr>
          <p:cNvPr id="3" name="Content Placeholder 2"/>
          <p:cNvSpPr>
            <a:spLocks noGrp="1"/>
          </p:cNvSpPr>
          <p:nvPr>
            <p:ph idx="1"/>
          </p:nvPr>
        </p:nvSpPr>
        <p:spPr/>
        <p:txBody>
          <a:bodyPr/>
          <a:lstStyle/>
          <a:p>
            <a:r>
              <a:rPr lang="id-ID" dirty="0" smtClean="0"/>
              <a:t>VIDEO MAT-LINGK: </a:t>
            </a:r>
            <a:r>
              <a:rPr lang="id-ID" dirty="0" smtClean="0">
                <a:hlinkClick r:id="rId2"/>
              </a:rPr>
              <a:t>https</a:t>
            </a:r>
            <a:r>
              <a:rPr lang="id-ID" dirty="0">
                <a:hlinkClick r:id="rId2"/>
              </a:rPr>
              <a:t>://www.youtube.com/watch?v=dCFqqI9Ig8U</a:t>
            </a:r>
            <a:r>
              <a:rPr lang="id-ID" dirty="0" smtClean="0"/>
              <a:t>  (TEMA-TEMA  MATEMATIKA –LINGKUNGAN)</a:t>
            </a:r>
          </a:p>
          <a:p>
            <a:r>
              <a:rPr lang="id-ID" dirty="0" smtClean="0">
                <a:hlinkClick r:id="rId3"/>
              </a:rPr>
              <a:t>https://www.youtube.com/watch?v=j2cCmytVhmY</a:t>
            </a:r>
            <a:r>
              <a:rPr lang="id-ID" dirty="0" smtClean="0"/>
              <a:t>   (MATEMATIKA DI ALAM)</a:t>
            </a:r>
          </a:p>
          <a:p>
            <a:r>
              <a:rPr lang="id-ID" dirty="0">
                <a:hlinkClick r:id="rId4"/>
              </a:rPr>
              <a:t>https://</a:t>
            </a:r>
            <a:r>
              <a:rPr lang="id-ID" dirty="0" smtClean="0">
                <a:hlinkClick r:id="rId4"/>
              </a:rPr>
              <a:t>www.youtube.com/watch?v=KN0JT3ioI7A</a:t>
            </a:r>
            <a:r>
              <a:rPr lang="id-ID" dirty="0" smtClean="0"/>
              <a:t> (SIMETRI  DI ALAM)</a:t>
            </a:r>
          </a:p>
        </p:txBody>
      </p:sp>
    </p:spTree>
    <p:extLst>
      <p:ext uri="{BB962C8B-B14F-4D97-AF65-F5344CB8AC3E}">
        <p14:creationId xmlns:p14="http://schemas.microsoft.com/office/powerpoint/2010/main" val="5055705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CONTOH LINK (2)</a:t>
            </a:r>
            <a:endParaRPr lang="id-ID" dirty="0"/>
          </a:p>
        </p:txBody>
      </p:sp>
      <p:sp>
        <p:nvSpPr>
          <p:cNvPr id="3" name="Content Placeholder 2"/>
          <p:cNvSpPr>
            <a:spLocks noGrp="1"/>
          </p:cNvSpPr>
          <p:nvPr>
            <p:ph idx="1"/>
          </p:nvPr>
        </p:nvSpPr>
        <p:spPr/>
        <p:txBody>
          <a:bodyPr>
            <a:normAutofit fontScale="85000" lnSpcReduction="10000"/>
          </a:bodyPr>
          <a:lstStyle/>
          <a:p>
            <a:r>
              <a:rPr lang="id-ID" dirty="0"/>
              <a:t>GAMBAR PERAGA/LINGKUNGAN</a:t>
            </a:r>
          </a:p>
          <a:p>
            <a:r>
              <a:rPr lang="id-ID" dirty="0" smtClean="0">
                <a:hlinkClick r:id="rId2"/>
              </a:rPr>
              <a:t>https</a:t>
            </a:r>
            <a:r>
              <a:rPr lang="id-ID" dirty="0">
                <a:hlinkClick r:id="rId2"/>
              </a:rPr>
              <a:t>://id.pinterest.com/search/pins/?rs=ac&amp;len=2&amp;q=math%20with%20leaves&amp;eq=math%20on%20leaves&amp;etslf=21664&amp;term_meta[]=</a:t>
            </a:r>
            <a:r>
              <a:rPr lang="id-ID" dirty="0" smtClean="0">
                <a:hlinkClick r:id="rId2"/>
              </a:rPr>
              <a:t>math%20with%20leaves%7Cautocomplete%7C3</a:t>
            </a:r>
            <a:r>
              <a:rPr lang="id-ID" dirty="0" smtClean="0"/>
              <a:t> (math with leaves)</a:t>
            </a:r>
          </a:p>
          <a:p>
            <a:r>
              <a:rPr lang="id-ID" dirty="0">
                <a:hlinkClick r:id="rId3"/>
              </a:rPr>
              <a:t>https://id.pinterest.com/search/pins/?q=bottle%20cap%20math%20activities&amp;rs=rs&amp;eq=&amp;etslf=6767&amp;term_meta[]=bottle%7Crecentsearch%7C2&amp;term_meta[]=cap%7Crecentsearch%7C2&amp;term_meta[]=math%7Crecentsearch%7C2&amp;term_meta[]=</a:t>
            </a:r>
            <a:r>
              <a:rPr lang="id-ID" dirty="0" smtClean="0">
                <a:hlinkClick r:id="rId3"/>
              </a:rPr>
              <a:t>activities%7Crecentsearch%7C2</a:t>
            </a:r>
            <a:r>
              <a:rPr lang="id-ID" dirty="0" smtClean="0"/>
              <a:t>  (bottle cap)</a:t>
            </a:r>
            <a:endParaRPr lang="id-ID" dirty="0"/>
          </a:p>
        </p:txBody>
      </p:sp>
    </p:spTree>
    <p:extLst>
      <p:ext uri="{BB962C8B-B14F-4D97-AF65-F5344CB8AC3E}">
        <p14:creationId xmlns:p14="http://schemas.microsoft.com/office/powerpoint/2010/main" val="374149697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MANFAAT</a:t>
            </a:r>
            <a:endParaRPr lang="id-ID" dirty="0"/>
          </a:p>
        </p:txBody>
      </p:sp>
      <p:sp>
        <p:nvSpPr>
          <p:cNvPr id="3" name="Content Placeholder 2"/>
          <p:cNvSpPr>
            <a:spLocks noGrp="1"/>
          </p:cNvSpPr>
          <p:nvPr>
            <p:ph idx="1"/>
          </p:nvPr>
        </p:nvSpPr>
        <p:spPr>
          <a:xfrm>
            <a:off x="971600" y="2323652"/>
            <a:ext cx="6849209" cy="3841652"/>
          </a:xfrm>
        </p:spPr>
        <p:txBody>
          <a:bodyPr>
            <a:normAutofit/>
          </a:bodyPr>
          <a:lstStyle/>
          <a:p>
            <a:r>
              <a:rPr lang="id-ID" sz="1800" b="1" dirty="0" smtClean="0"/>
              <a:t>CONNECTNESS TO ENVIRONMENT</a:t>
            </a:r>
            <a:r>
              <a:rPr lang="id-ID" sz="1800" b="1" dirty="0"/>
              <a:t>(Sundberg  and  Areljung, 2019)</a:t>
            </a:r>
            <a:endParaRPr lang="id-ID" sz="1800" b="1" dirty="0" smtClean="0"/>
          </a:p>
          <a:p>
            <a:r>
              <a:rPr lang="id-ID" sz="1800" b="1" dirty="0" smtClean="0"/>
              <a:t>LEARNING OUTCOME (</a:t>
            </a:r>
            <a:r>
              <a:rPr lang="en-US" sz="1800" b="1" dirty="0"/>
              <a:t>Van den </a:t>
            </a:r>
            <a:r>
              <a:rPr lang="en-US" sz="1800" b="1" dirty="0" err="1"/>
              <a:t>Heuvel-Panhuizen</a:t>
            </a:r>
            <a:r>
              <a:rPr lang="en-US" sz="1800" b="1" dirty="0"/>
              <a:t>, &amp; P. </a:t>
            </a:r>
            <a:r>
              <a:rPr lang="en-US" sz="1800" b="1" dirty="0" err="1"/>
              <a:t>Drijvers</a:t>
            </a:r>
            <a:r>
              <a:rPr lang="id-ID" sz="1800" b="1" dirty="0"/>
              <a:t>, 2020;  P</a:t>
            </a:r>
            <a:r>
              <a:rPr lang="en-US" sz="1800" b="1" dirty="0" err="1"/>
              <a:t>apadakis</a:t>
            </a:r>
            <a:r>
              <a:rPr lang="en-US" sz="1800" b="1" dirty="0"/>
              <a:t>,  </a:t>
            </a:r>
            <a:r>
              <a:rPr lang="en-US" sz="1800" b="1" dirty="0" err="1"/>
              <a:t>Kalogiannakis</a:t>
            </a:r>
            <a:r>
              <a:rPr lang="en-US" sz="1800" b="1" dirty="0"/>
              <a:t>, &amp;  </a:t>
            </a:r>
            <a:r>
              <a:rPr lang="en-US" sz="1800" b="1" dirty="0" err="1"/>
              <a:t>Zaranis</a:t>
            </a:r>
            <a:r>
              <a:rPr lang="id-ID" sz="1800" b="1" dirty="0"/>
              <a:t>, 2017) </a:t>
            </a:r>
            <a:endParaRPr lang="id-ID" sz="1800" b="1" dirty="0" smtClean="0"/>
          </a:p>
          <a:p>
            <a:r>
              <a:rPr lang="id-ID" sz="1800" b="1" dirty="0" smtClean="0"/>
              <a:t>MEANINGFUL (</a:t>
            </a:r>
            <a:r>
              <a:rPr lang="en-US" sz="1800" b="1" dirty="0" err="1"/>
              <a:t>Kannel</a:t>
            </a:r>
            <a:r>
              <a:rPr lang="en-US" sz="1800" b="1" dirty="0"/>
              <a:t>-Ray, N. V. (2005). </a:t>
            </a:r>
            <a:endParaRPr lang="id-ID" sz="1800" b="1" dirty="0" smtClean="0"/>
          </a:p>
          <a:p>
            <a:r>
              <a:rPr lang="id-ID" sz="1800" b="1" dirty="0" smtClean="0"/>
              <a:t>ENJOYFUL (</a:t>
            </a:r>
            <a:r>
              <a:rPr lang="en-US" sz="1800" b="1" dirty="0" err="1"/>
              <a:t>Mpiladeri</a:t>
            </a:r>
            <a:r>
              <a:rPr lang="en-US" sz="1800" b="1" dirty="0"/>
              <a:t>, M., </a:t>
            </a:r>
            <a:r>
              <a:rPr lang="en-US" sz="1800" b="1" dirty="0" err="1"/>
              <a:t>Palaigeorgiou</a:t>
            </a:r>
            <a:r>
              <a:rPr lang="en-US" sz="1800" b="1" dirty="0"/>
              <a:t>, G., &amp; </a:t>
            </a:r>
            <a:r>
              <a:rPr lang="en-US" sz="1800" b="1" dirty="0" err="1"/>
              <a:t>Lemonidis</a:t>
            </a:r>
            <a:r>
              <a:rPr lang="en-US" sz="1800" b="1" dirty="0"/>
              <a:t>, C. (2016). </a:t>
            </a:r>
            <a:endParaRPr lang="id-ID" sz="1800" b="1" dirty="0" smtClean="0"/>
          </a:p>
          <a:p>
            <a:r>
              <a:rPr lang="id-ID" sz="1800" b="1" dirty="0" smtClean="0"/>
              <a:t>KESADARAN SPIRITUAL (</a:t>
            </a:r>
            <a:r>
              <a:rPr lang="id-ID" sz="1600" b="1" dirty="0" smtClean="0"/>
              <a:t>Fios</a:t>
            </a:r>
            <a:r>
              <a:rPr lang="id-ID" sz="1600" b="1" dirty="0"/>
              <a:t>, F. (2019). </a:t>
            </a:r>
            <a:endParaRPr lang="id-ID" sz="1600" b="1" dirty="0" smtClean="0"/>
          </a:p>
          <a:p>
            <a:r>
              <a:rPr lang="id-ID" sz="1600" b="1" dirty="0" smtClean="0"/>
              <a:t>RESPONSIBILITY (</a:t>
            </a:r>
            <a:r>
              <a:rPr lang="en-US" sz="1600" b="1" dirty="0" err="1" smtClean="0"/>
              <a:t>Harwood,D</a:t>
            </a:r>
            <a:r>
              <a:rPr lang="en-US" sz="1600" b="1" dirty="0"/>
              <a:t>. (2019) </a:t>
            </a:r>
            <a:endParaRPr lang="id-ID" sz="1600" b="1" dirty="0" smtClean="0"/>
          </a:p>
          <a:p>
            <a:r>
              <a:rPr lang="id-ID" sz="1800" b="1" dirty="0" smtClean="0"/>
              <a:t>ENVIRONMENTAL-LITERACY(Erdogan, 2009; Mamat &amp;Mokhtar,2010)</a:t>
            </a:r>
            <a:endParaRPr lang="id-ID" sz="1800" b="1" dirty="0"/>
          </a:p>
        </p:txBody>
      </p:sp>
    </p:spTree>
    <p:extLst>
      <p:ext uri="{BB962C8B-B14F-4D97-AF65-F5344CB8AC3E}">
        <p14:creationId xmlns:p14="http://schemas.microsoft.com/office/powerpoint/2010/main" val="362119944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hlinkClick r:id="rId2" action="ppaction://hlinkpres?slideindex=1&amp;slidetitle="/>
              </a:rPr>
              <a:t>PRAKTEK</a:t>
            </a:r>
            <a:r>
              <a:rPr lang="id-ID" dirty="0" smtClean="0"/>
              <a:t> MENYUSUN MATRIKS INTEGRASI</a:t>
            </a:r>
            <a:endParaRPr lang="id-ID"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18396628"/>
              </p:ext>
            </p:extLst>
          </p:nvPr>
        </p:nvGraphicFramePr>
        <p:xfrm>
          <a:off x="1042988" y="2324100"/>
          <a:ext cx="6777036" cy="1854200"/>
        </p:xfrm>
        <a:graphic>
          <a:graphicData uri="http://schemas.openxmlformats.org/drawingml/2006/table">
            <a:tbl>
              <a:tblPr firstRow="1" bandRow="1">
                <a:tableStyleId>{5C22544A-7EE6-4342-B048-85BDC9FD1C3A}</a:tableStyleId>
              </a:tblPr>
              <a:tblGrid>
                <a:gridCol w="1129506"/>
                <a:gridCol w="1129506"/>
                <a:gridCol w="1129506"/>
                <a:gridCol w="1129506"/>
                <a:gridCol w="1129506"/>
                <a:gridCol w="1129506"/>
              </a:tblGrid>
              <a:tr h="370840">
                <a:tc>
                  <a:txBody>
                    <a:bodyPr/>
                    <a:lstStyle/>
                    <a:p>
                      <a:endParaRPr lang="id-ID" dirty="0"/>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r>
              <a:tr h="370840">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r>
              <a:tr h="370840">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r>
              <a:tr h="370840">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r>
              <a:tr h="370840">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c>
                  <a:txBody>
                    <a:bodyPr/>
                    <a:lstStyle/>
                    <a:p>
                      <a:endParaRPr lang="id-ID"/>
                    </a:p>
                  </a:txBody>
                  <a:tcPr/>
                </a:tc>
              </a:tr>
            </a:tbl>
          </a:graphicData>
        </a:graphic>
      </p:graphicFrame>
    </p:spTree>
    <p:extLst>
      <p:ext uri="{BB962C8B-B14F-4D97-AF65-F5344CB8AC3E}">
        <p14:creationId xmlns:p14="http://schemas.microsoft.com/office/powerpoint/2010/main" val="82950375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REFERENSI(1)</a:t>
            </a:r>
            <a:endParaRPr lang="id-ID" dirty="0"/>
          </a:p>
        </p:txBody>
      </p:sp>
      <p:sp>
        <p:nvSpPr>
          <p:cNvPr id="3" name="Content Placeholder 2"/>
          <p:cNvSpPr>
            <a:spLocks noGrp="1"/>
          </p:cNvSpPr>
          <p:nvPr>
            <p:ph idx="1"/>
          </p:nvPr>
        </p:nvSpPr>
        <p:spPr>
          <a:xfrm>
            <a:off x="899592" y="2204864"/>
            <a:ext cx="6921217" cy="4320480"/>
          </a:xfrm>
        </p:spPr>
        <p:txBody>
          <a:bodyPr>
            <a:normAutofit fontScale="70000" lnSpcReduction="20000"/>
          </a:bodyPr>
          <a:lstStyle/>
          <a:p>
            <a:r>
              <a:rPr lang="id-ID" b="1" dirty="0"/>
              <a:t>Abdullah, M.A., et al.(2014) Praksis Paradigma Integrasi-Interkoneksi dan Transformasi Islamic Studies di UIN Sunan Kalijaga; Pascasarjana UIN Sunan Kalijaga Yogyakarta, 2014</a:t>
            </a:r>
          </a:p>
          <a:p>
            <a:endParaRPr lang="id-ID" b="1" dirty="0" smtClean="0"/>
          </a:p>
          <a:p>
            <a:r>
              <a:rPr lang="id-ID" b="1" dirty="0" smtClean="0"/>
              <a:t>Erdogan,M(2009): FifthGrade StudentEnv Literacy and the Factors Affecting Student Environmetally Responsible Behaviors</a:t>
            </a:r>
          </a:p>
          <a:p>
            <a:endParaRPr lang="id-ID" b="1" dirty="0" smtClean="0"/>
          </a:p>
          <a:p>
            <a:r>
              <a:rPr lang="id-ID" sz="2800" b="1" dirty="0"/>
              <a:t>(</a:t>
            </a:r>
            <a:r>
              <a:rPr lang="id-ID" b="1" dirty="0"/>
              <a:t>Fios, F. (2019). Menjadi Manusia Spiritual-Ekologis Di Tengah Krisis Lingkungan-Sebuah Review. </a:t>
            </a:r>
            <a:r>
              <a:rPr lang="id-ID" b="1" i="1" dirty="0"/>
              <a:t>JURNAL SOSIAL HUMANIORA (JSH)</a:t>
            </a:r>
            <a:r>
              <a:rPr lang="id-ID" b="1" dirty="0"/>
              <a:t>, </a:t>
            </a:r>
            <a:r>
              <a:rPr lang="id-ID" b="1" i="1" dirty="0"/>
              <a:t>12</a:t>
            </a:r>
            <a:r>
              <a:rPr lang="id-ID" b="1" dirty="0"/>
              <a:t>(1), 39-50</a:t>
            </a:r>
            <a:r>
              <a:rPr lang="id-ID" b="1" dirty="0" smtClean="0"/>
              <a:t>.)</a:t>
            </a:r>
          </a:p>
          <a:p>
            <a:r>
              <a:rPr lang="id-ID" b="1" dirty="0" smtClean="0"/>
              <a:t>Harahap, R.Z,(2015) . </a:t>
            </a:r>
            <a:r>
              <a:rPr lang="id-ID" b="1" dirty="0"/>
              <a:t>ETIKA ISLAM DALAM MENGELOLA LINGKUNGAN HIDUP; </a:t>
            </a:r>
          </a:p>
          <a:p>
            <a:r>
              <a:rPr lang="id-ID" b="1" dirty="0"/>
              <a:t> </a:t>
            </a:r>
            <a:r>
              <a:rPr lang="id-ID" b="1" i="1" dirty="0"/>
              <a:t>Jurnal EduTech Vol .1 </a:t>
            </a:r>
            <a:r>
              <a:rPr lang="id-ID" b="1" i="1" dirty="0" smtClean="0"/>
              <a:t>N</a:t>
            </a:r>
            <a:r>
              <a:rPr lang="id-ID" b="1" dirty="0"/>
              <a:t>R.Z .Harahap. ETIKA ISLAM DALAM MENGELOLA LINGKUNGAN HIDUP; </a:t>
            </a:r>
            <a:endParaRPr lang="id-ID" b="1" dirty="0" smtClean="0"/>
          </a:p>
          <a:p>
            <a:r>
              <a:rPr lang="id-ID" b="1" dirty="0" smtClean="0"/>
              <a:t>Harwood</a:t>
            </a:r>
            <a:r>
              <a:rPr lang="id-ID" b="1" dirty="0"/>
              <a:t>, D. (2019) The Blue Car in the Forest: Exploring Children’s Experiences of Sustainability in a Canadian Forest; (NORDINA  (15)4, </a:t>
            </a:r>
            <a:r>
              <a:rPr lang="id-ID" b="1" dirty="0" smtClean="0"/>
              <a:t>2019</a:t>
            </a:r>
            <a:r>
              <a:rPr lang="id-ID" b="1" dirty="0"/>
              <a:t> </a:t>
            </a:r>
          </a:p>
          <a:p>
            <a:pPr marL="68580" indent="0">
              <a:buNone/>
            </a:pPr>
            <a:endParaRPr lang="id-ID" dirty="0"/>
          </a:p>
        </p:txBody>
      </p:sp>
    </p:spTree>
    <p:extLst>
      <p:ext uri="{BB962C8B-B14F-4D97-AF65-F5344CB8AC3E}">
        <p14:creationId xmlns:p14="http://schemas.microsoft.com/office/powerpoint/2010/main" val="274563062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692696"/>
            <a:ext cx="7024744" cy="1080120"/>
          </a:xfrm>
        </p:spPr>
        <p:txBody>
          <a:bodyPr/>
          <a:lstStyle/>
          <a:p>
            <a:r>
              <a:rPr lang="id-ID" dirty="0" smtClean="0"/>
              <a:t>REFERENSI(2)</a:t>
            </a:r>
            <a:endParaRPr lang="id-ID" dirty="0"/>
          </a:p>
        </p:txBody>
      </p:sp>
      <p:sp>
        <p:nvSpPr>
          <p:cNvPr id="3" name="Content Placeholder 2"/>
          <p:cNvSpPr>
            <a:spLocks noGrp="1"/>
          </p:cNvSpPr>
          <p:nvPr>
            <p:ph idx="1"/>
          </p:nvPr>
        </p:nvSpPr>
        <p:spPr>
          <a:xfrm>
            <a:off x="827584" y="1772816"/>
            <a:ext cx="7344816" cy="4608512"/>
          </a:xfrm>
        </p:spPr>
        <p:txBody>
          <a:bodyPr>
            <a:noAutofit/>
          </a:bodyPr>
          <a:lstStyle/>
          <a:p>
            <a:r>
              <a:rPr lang="en-US" sz="1600" b="1" dirty="0" err="1"/>
              <a:t>Kannel</a:t>
            </a:r>
            <a:r>
              <a:rPr lang="en-US" sz="1600" b="1" dirty="0"/>
              <a:t>-Ray, N. V. (2005). Meaningful learning: Reconciling the tensions between constructivist and environmentally sustainable pedagogy.</a:t>
            </a:r>
            <a:r>
              <a:rPr lang="id-ID" sz="1600" b="1" dirty="0"/>
              <a:t>)</a:t>
            </a:r>
          </a:p>
          <a:p>
            <a:endParaRPr lang="id-ID" sz="1600" b="1" dirty="0"/>
          </a:p>
          <a:p>
            <a:r>
              <a:rPr lang="id-ID" sz="1600" b="1" dirty="0" smtClean="0"/>
              <a:t>Mamat,M.N</a:t>
            </a:r>
            <a:r>
              <a:rPr lang="id-ID" sz="1600" b="1" dirty="0"/>
              <a:t>.&amp; Mokhtar,F(2010): Environmental Attitude Profile among Muslim Students ofEnvironmentalCourse </a:t>
            </a:r>
            <a:r>
              <a:rPr lang="id-ID" sz="1600" b="1" dirty="0" smtClean="0"/>
              <a:t>in Malaysia</a:t>
            </a:r>
          </a:p>
          <a:p>
            <a:r>
              <a:rPr lang="id-ID" sz="1600" b="1" dirty="0"/>
              <a:t>Manoiu,  V.M, </a:t>
            </a:r>
            <a:r>
              <a:rPr lang="en-US" sz="1600" b="1" dirty="0" err="1"/>
              <a:t>Düzgüneş</a:t>
            </a:r>
            <a:r>
              <a:rPr lang="en-US" sz="1600" b="1" dirty="0"/>
              <a:t>, </a:t>
            </a:r>
            <a:r>
              <a:rPr lang="en-US" sz="1600" b="1" dirty="0" err="1"/>
              <a:t>Azzeddine</a:t>
            </a:r>
            <a:r>
              <a:rPr lang="en-US" sz="1600" b="1" dirty="0"/>
              <a:t>  and </a:t>
            </a:r>
            <a:r>
              <a:rPr lang="en-US" sz="1600" b="1" dirty="0" err="1"/>
              <a:t>Manoiu</a:t>
            </a:r>
            <a:r>
              <a:rPr lang="id-ID" sz="1600" b="1" dirty="0"/>
              <a:t>, V.S. (2016)  A QUALITATIVE EXPLORATION OF THE HOLY QURAN’S ENVIRONMENTAL TEACHINGS;  </a:t>
            </a:r>
            <a:r>
              <a:rPr lang="id-ID" sz="1600" b="1" i="1" dirty="0"/>
              <a:t>IJAEDU- International E-Journal of Advances in Education, Vol. 2, Issue 5, August </a:t>
            </a:r>
            <a:r>
              <a:rPr lang="id-ID" sz="1600" b="1" i="1" dirty="0" smtClean="0"/>
              <a:t>2016</a:t>
            </a:r>
            <a:endParaRPr lang="id-ID" sz="1600" b="1" dirty="0" smtClean="0"/>
          </a:p>
          <a:p>
            <a:r>
              <a:rPr lang="id-ID" sz="1600" b="1" dirty="0"/>
              <a:t>Mauluah, L. (2012). Pengembangan Matrik Konsep Integrasi Interkoneksi Nilai-Nilai Islam Pada Mata Kuliah Matematika di PGMI  </a:t>
            </a:r>
            <a:r>
              <a:rPr lang="id-ID" sz="1600" b="1" i="1" dirty="0"/>
              <a:t>dalam Jurnal Sintesa</a:t>
            </a:r>
            <a:r>
              <a:rPr lang="id-ID" sz="1600" b="1" dirty="0"/>
              <a:t>, </a:t>
            </a:r>
            <a:r>
              <a:rPr lang="id-ID" sz="1600" b="1" i="1" dirty="0"/>
              <a:t>2</a:t>
            </a:r>
            <a:r>
              <a:rPr lang="id-ID" sz="1600" b="1" dirty="0" smtClean="0"/>
              <a:t>.</a:t>
            </a:r>
          </a:p>
          <a:p>
            <a:r>
              <a:rPr lang="id-ID" sz="1600" b="1" dirty="0" smtClean="0"/>
              <a:t>Mauluah,L (2017).  </a:t>
            </a:r>
            <a:r>
              <a:rPr lang="id-ID" sz="1600" b="1" dirty="0"/>
              <a:t>Rancangan Pembelajaran Tematik Terpadu Matematika dan Mata Pelajaran lain Di SD/MI Kelas 1 Berdasar Konsep Islam Sebagai Agama Hijau. </a:t>
            </a:r>
            <a:r>
              <a:rPr lang="id-ID" sz="1600" b="1" i="1" dirty="0"/>
              <a:t>Al-Bidayah: Jurnal Pendidikan Dasar Islam</a:t>
            </a:r>
            <a:r>
              <a:rPr lang="id-ID" sz="1600" b="1" dirty="0"/>
              <a:t>, </a:t>
            </a:r>
            <a:r>
              <a:rPr lang="id-ID" sz="1600" b="1" i="1" dirty="0"/>
              <a:t>9</a:t>
            </a:r>
            <a:r>
              <a:rPr lang="id-ID" sz="1600" b="1" dirty="0"/>
              <a:t>(1), 33-50. </a:t>
            </a:r>
          </a:p>
          <a:p>
            <a:endParaRPr lang="id-ID" sz="1600" dirty="0" smtClean="0"/>
          </a:p>
          <a:p>
            <a:endParaRPr lang="id-ID" sz="1600" dirty="0"/>
          </a:p>
          <a:p>
            <a:endParaRPr lang="id-ID" sz="1600" dirty="0"/>
          </a:p>
          <a:p>
            <a:endParaRPr lang="id-ID" sz="1600" dirty="0"/>
          </a:p>
        </p:txBody>
      </p:sp>
    </p:spTree>
    <p:extLst>
      <p:ext uri="{BB962C8B-B14F-4D97-AF65-F5344CB8AC3E}">
        <p14:creationId xmlns:p14="http://schemas.microsoft.com/office/powerpoint/2010/main" val="171341034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692696"/>
            <a:ext cx="7024744" cy="1224136"/>
          </a:xfrm>
        </p:spPr>
        <p:txBody>
          <a:bodyPr/>
          <a:lstStyle/>
          <a:p>
            <a:r>
              <a:rPr lang="id-ID" dirty="0" smtClean="0"/>
              <a:t>REFERENSI(3)</a:t>
            </a:r>
            <a:endParaRPr lang="id-ID" dirty="0"/>
          </a:p>
        </p:txBody>
      </p:sp>
      <p:sp>
        <p:nvSpPr>
          <p:cNvPr id="3" name="Content Placeholder 2"/>
          <p:cNvSpPr>
            <a:spLocks noGrp="1"/>
          </p:cNvSpPr>
          <p:nvPr>
            <p:ph idx="1"/>
          </p:nvPr>
        </p:nvSpPr>
        <p:spPr>
          <a:xfrm>
            <a:off x="755576" y="2060848"/>
            <a:ext cx="7344816" cy="4392488"/>
          </a:xfrm>
        </p:spPr>
        <p:txBody>
          <a:bodyPr>
            <a:normAutofit fontScale="62500" lnSpcReduction="20000"/>
          </a:bodyPr>
          <a:lstStyle/>
          <a:p>
            <a:r>
              <a:rPr lang="id-ID" b="1" dirty="0"/>
              <a:t>(</a:t>
            </a:r>
            <a:r>
              <a:rPr lang="en-US" b="1" dirty="0" err="1"/>
              <a:t>Mpiladeri</a:t>
            </a:r>
            <a:r>
              <a:rPr lang="en-US" b="1" dirty="0"/>
              <a:t>, M., </a:t>
            </a:r>
            <a:r>
              <a:rPr lang="en-US" b="1" dirty="0" err="1"/>
              <a:t>Palaigeorgiou</a:t>
            </a:r>
            <a:r>
              <a:rPr lang="en-US" b="1" dirty="0"/>
              <a:t>, G., &amp; </a:t>
            </a:r>
            <a:r>
              <a:rPr lang="en-US" b="1" dirty="0" err="1"/>
              <a:t>Lemonidis</a:t>
            </a:r>
            <a:r>
              <a:rPr lang="en-US" b="1" dirty="0"/>
              <a:t>, C. (2016). </a:t>
            </a:r>
            <a:r>
              <a:rPr lang="en-US" b="1" dirty="0" err="1"/>
              <a:t>Fractangi</a:t>
            </a:r>
            <a:r>
              <a:rPr lang="en-US" b="1" dirty="0"/>
              <a:t>: A Tangible Learning Environment for Learning about Fractions with an Interactive Number Line. </a:t>
            </a:r>
            <a:r>
              <a:rPr lang="en-US" b="1" i="1" dirty="0"/>
              <a:t>International Association for Development of the Information Society</a:t>
            </a:r>
            <a:r>
              <a:rPr lang="en-US" b="1" dirty="0"/>
              <a:t>.</a:t>
            </a:r>
            <a:r>
              <a:rPr lang="id-ID" b="1" dirty="0"/>
              <a:t>) Papadakis, S., Kalogiannakis, M., &amp; Zaranis, N. (2017). Improving mathematics teaching in kindergarten with realistic mathematical education. </a:t>
            </a:r>
            <a:r>
              <a:rPr lang="id-ID" b="1" i="1" dirty="0"/>
              <a:t>Early Childhood Education Journal</a:t>
            </a:r>
            <a:r>
              <a:rPr lang="id-ID" b="1" dirty="0"/>
              <a:t>, </a:t>
            </a:r>
            <a:r>
              <a:rPr lang="id-ID" b="1" i="1" dirty="0"/>
              <a:t>45</a:t>
            </a:r>
            <a:r>
              <a:rPr lang="id-ID" b="1" dirty="0"/>
              <a:t>(3), 369-378. </a:t>
            </a:r>
            <a:r>
              <a:rPr lang="id-ID" b="1" u="sng" dirty="0">
                <a:hlinkClick r:id="rId2"/>
              </a:rPr>
              <a:t>https://link.springer.com/article/10.1007/s10643-015-0768-4</a:t>
            </a:r>
            <a:endParaRPr lang="id-ID" b="1" dirty="0"/>
          </a:p>
          <a:p>
            <a:endParaRPr lang="id-ID" b="1" dirty="0" smtClean="0"/>
          </a:p>
          <a:p>
            <a:r>
              <a:rPr lang="id-ID" b="1" dirty="0" smtClean="0"/>
              <a:t>Muslim, M.(2018)  </a:t>
            </a:r>
            <a:r>
              <a:rPr lang="id-ID" b="1" dirty="0"/>
              <a:t>AKHLAK ISLAM DALAM PENGELOLAAN LINGKUNGAN. </a:t>
            </a:r>
            <a:r>
              <a:rPr lang="id-ID" b="1" i="1" dirty="0"/>
              <a:t>Hukum Islam</a:t>
            </a:r>
            <a:r>
              <a:rPr lang="id-ID" b="1" dirty="0"/>
              <a:t>, </a:t>
            </a:r>
            <a:r>
              <a:rPr lang="id-ID" b="1" i="1" dirty="0"/>
              <a:t>17</a:t>
            </a:r>
            <a:r>
              <a:rPr lang="id-ID" b="1" dirty="0"/>
              <a:t>(1), 89-106. </a:t>
            </a:r>
            <a:endParaRPr lang="id-ID" b="1" dirty="0" smtClean="0"/>
          </a:p>
          <a:p>
            <a:r>
              <a:rPr lang="id-ID" b="1" dirty="0" smtClean="0"/>
              <a:t>Rodin</a:t>
            </a:r>
            <a:r>
              <a:rPr lang="id-ID" b="1" dirty="0"/>
              <a:t>, D., </a:t>
            </a:r>
            <a:r>
              <a:rPr lang="id-ID" b="1" dirty="0" smtClean="0"/>
              <a:t>(2017) </a:t>
            </a:r>
            <a:r>
              <a:rPr lang="id-ID" b="1" dirty="0"/>
              <a:t>Alquran dan Konservasi Lingkungan: Telaah Ayat-Ayat Ekologis. </a:t>
            </a:r>
            <a:r>
              <a:rPr lang="id-ID" b="1" i="1" dirty="0"/>
              <a:t>Al-Tahrir: Jurnal Pemikiran Islam</a:t>
            </a:r>
            <a:r>
              <a:rPr lang="id-ID" b="1" dirty="0"/>
              <a:t>, </a:t>
            </a:r>
            <a:r>
              <a:rPr lang="id-ID" b="1" i="1" dirty="0"/>
              <a:t>17</a:t>
            </a:r>
            <a:r>
              <a:rPr lang="id-ID" b="1" dirty="0"/>
              <a:t>(2), 391-410. </a:t>
            </a:r>
          </a:p>
          <a:p>
            <a:endParaRPr lang="id-ID" b="1" dirty="0" smtClean="0"/>
          </a:p>
          <a:p>
            <a:r>
              <a:rPr lang="id-ID" b="1" dirty="0" smtClean="0"/>
              <a:t>Sundberg</a:t>
            </a:r>
            <a:r>
              <a:rPr lang="id-ID" b="1" dirty="0"/>
              <a:t>, B.  and  Areljung, S. ( 2019).  </a:t>
            </a:r>
            <a:r>
              <a:rPr lang="en-US" b="1" dirty="0"/>
              <a:t>Opportunities for Education for Sustainability through multidimensional preschool science</a:t>
            </a:r>
            <a:r>
              <a:rPr lang="id-ID" b="1" dirty="0"/>
              <a:t>; NORDINA, (15)4, 2019</a:t>
            </a:r>
          </a:p>
          <a:p>
            <a:endParaRPr lang="id-ID" b="1" dirty="0" smtClean="0"/>
          </a:p>
          <a:p>
            <a:r>
              <a:rPr lang="id-ID" b="1" dirty="0" smtClean="0"/>
              <a:t>Van </a:t>
            </a:r>
            <a:r>
              <a:rPr lang="id-ID" b="1" dirty="0"/>
              <a:t>den Heuvel-Panhuizen, M., &amp; Drijvers, P. (2020). Realistic mathematics education. </a:t>
            </a:r>
            <a:r>
              <a:rPr lang="id-ID" b="1" i="1" dirty="0"/>
              <a:t>Encyclopedia of mathematics education</a:t>
            </a:r>
            <a:r>
              <a:rPr lang="id-ID" b="1" dirty="0"/>
              <a:t>, 713-717. </a:t>
            </a:r>
            <a:r>
              <a:rPr lang="id-ID" b="1" u="sng" dirty="0">
                <a:hlinkClick r:id="rId3"/>
              </a:rPr>
              <a:t>https://link.springer.com/referenceworkentry/10.1007%2F978-3-030-15789-0_170</a:t>
            </a:r>
            <a:endParaRPr lang="id-ID" b="1" dirty="0"/>
          </a:p>
          <a:p>
            <a:endParaRPr lang="id-ID" dirty="0"/>
          </a:p>
        </p:txBody>
      </p:sp>
    </p:spTree>
    <p:extLst>
      <p:ext uri="{BB962C8B-B14F-4D97-AF65-F5344CB8AC3E}">
        <p14:creationId xmlns:p14="http://schemas.microsoft.com/office/powerpoint/2010/main" val="3852168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ILLEGAL LOGGING</a:t>
            </a:r>
            <a:endParaRPr lang="id-ID" dirty="0"/>
          </a:p>
        </p:txBody>
      </p:sp>
      <p:pic>
        <p:nvPicPr>
          <p:cNvPr id="717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25240" y="2276872"/>
            <a:ext cx="6328473" cy="35556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0870982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4000" b="-1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TERIMA KASIH</a:t>
            </a:r>
            <a:endParaRPr lang="id-ID" b="1" dirty="0"/>
          </a:p>
        </p:txBody>
      </p:sp>
      <p:sp>
        <p:nvSpPr>
          <p:cNvPr id="3" name="Content Placeholder 2"/>
          <p:cNvSpPr>
            <a:spLocks noGrp="1"/>
          </p:cNvSpPr>
          <p:nvPr>
            <p:ph idx="1"/>
          </p:nvPr>
        </p:nvSpPr>
        <p:spPr/>
        <p:txBody>
          <a:bodyPr>
            <a:normAutofit lnSpcReduction="10000"/>
          </a:bodyPr>
          <a:lstStyle/>
          <a:p>
            <a:r>
              <a:rPr lang="id-ID" b="1" dirty="0" smtClean="0"/>
              <a:t>TARIMOKASI</a:t>
            </a:r>
          </a:p>
          <a:p>
            <a:r>
              <a:rPr lang="id-ID" b="1" dirty="0" smtClean="0"/>
              <a:t>MAULIATE</a:t>
            </a:r>
          </a:p>
          <a:p>
            <a:r>
              <a:rPr lang="id-ID" b="1" dirty="0" smtClean="0"/>
              <a:t>HATUR NUHUN</a:t>
            </a:r>
          </a:p>
          <a:p>
            <a:r>
              <a:rPr lang="id-ID" b="1" dirty="0" smtClean="0"/>
              <a:t>SUKSEMA</a:t>
            </a:r>
          </a:p>
          <a:p>
            <a:r>
              <a:rPr lang="id-ID" b="1" dirty="0" smtClean="0"/>
              <a:t>TAMPIASEH</a:t>
            </a:r>
          </a:p>
          <a:p>
            <a:r>
              <a:rPr lang="id-ID" b="1" dirty="0" smtClean="0"/>
              <a:t>AMANAI</a:t>
            </a:r>
          </a:p>
          <a:p>
            <a:r>
              <a:rPr lang="id-ID" b="1" dirty="0" smtClean="0"/>
              <a:t>SYUKRON</a:t>
            </a:r>
          </a:p>
          <a:p>
            <a:r>
              <a:rPr lang="id-ID" b="1" dirty="0" smtClean="0"/>
              <a:t>THANK YOU</a:t>
            </a:r>
            <a:endParaRPr lang="id-ID" b="1"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4008" y="2377868"/>
            <a:ext cx="3485241" cy="33294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506886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LINGKUNGAN TERAWAT</a:t>
            </a:r>
            <a:endParaRPr lang="id-ID" dirty="0"/>
          </a:p>
        </p:txBody>
      </p:sp>
      <p:pic>
        <p:nvPicPr>
          <p:cNvPr id="819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31640" y="2204864"/>
            <a:ext cx="6696744" cy="4180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54773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HUTAN PINUS</a:t>
            </a:r>
            <a:endParaRPr lang="id-ID" dirty="0"/>
          </a:p>
        </p:txBody>
      </p:sp>
      <p:pic>
        <p:nvPicPr>
          <p:cNvPr id="921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15616" y="2348880"/>
            <a:ext cx="6346335" cy="39025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757255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UDARA KOTA BERSIH</a:t>
            </a:r>
            <a:endParaRPr lang="id-ID" dirty="0"/>
          </a:p>
        </p:txBody>
      </p:sp>
      <p:pic>
        <p:nvPicPr>
          <p:cNvPr id="10243"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69219" y="2387600"/>
            <a:ext cx="6124575" cy="3381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57670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SUSTAINABILITY ADALAH TANGGUNGJAWAB BERSAMA</a:t>
            </a:r>
            <a:endParaRPr lang="id-ID" dirty="0"/>
          </a:p>
        </p:txBody>
      </p:sp>
      <p:sp>
        <p:nvSpPr>
          <p:cNvPr id="3" name="Content Placeholder 2"/>
          <p:cNvSpPr>
            <a:spLocks noGrp="1"/>
          </p:cNvSpPr>
          <p:nvPr>
            <p:ph idx="1"/>
          </p:nvPr>
        </p:nvSpPr>
        <p:spPr/>
        <p:txBody>
          <a:bodyPr/>
          <a:lstStyle/>
          <a:p>
            <a:r>
              <a:rPr lang="id-ID" dirty="0" smtClean="0"/>
              <a:t>PEMERINTAH</a:t>
            </a:r>
          </a:p>
          <a:p>
            <a:r>
              <a:rPr lang="id-ID" dirty="0" smtClean="0"/>
              <a:t>MASYARAKAT</a:t>
            </a:r>
            <a:endParaRPr lang="id-ID" dirty="0"/>
          </a:p>
        </p:txBody>
      </p:sp>
    </p:spTree>
    <p:extLst>
      <p:ext uri="{BB962C8B-B14F-4D97-AF65-F5344CB8AC3E}">
        <p14:creationId xmlns:p14="http://schemas.microsoft.com/office/powerpoint/2010/main" val="13019960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APA YANG DAPAT DILAKUKAN?</a:t>
            </a:r>
            <a:endParaRPr lang="id-ID" dirty="0"/>
          </a:p>
        </p:txBody>
      </p:sp>
      <p:sp>
        <p:nvSpPr>
          <p:cNvPr id="3" name="Content Placeholder 2"/>
          <p:cNvSpPr>
            <a:spLocks noGrp="1"/>
          </p:cNvSpPr>
          <p:nvPr>
            <p:ph idx="1"/>
          </p:nvPr>
        </p:nvSpPr>
        <p:spPr/>
        <p:txBody>
          <a:bodyPr/>
          <a:lstStyle/>
          <a:p>
            <a:r>
              <a:rPr lang="id-ID" dirty="0" smtClean="0"/>
              <a:t>LSM</a:t>
            </a:r>
          </a:p>
          <a:p>
            <a:r>
              <a:rPr lang="id-ID" dirty="0" smtClean="0"/>
              <a:t>KOMUNITAS</a:t>
            </a:r>
          </a:p>
          <a:p>
            <a:r>
              <a:rPr lang="id-ID" b="1" dirty="0" smtClean="0"/>
              <a:t>DUNIA PENDIDIKAN</a:t>
            </a:r>
          </a:p>
          <a:p>
            <a:r>
              <a:rPr lang="id-ID" dirty="0" smtClean="0"/>
              <a:t>AKTIVITAS MANDIRI</a:t>
            </a:r>
            <a:endParaRPr lang="id-ID" dirty="0"/>
          </a:p>
        </p:txBody>
      </p:sp>
    </p:spTree>
    <p:extLst>
      <p:ext uri="{BB962C8B-B14F-4D97-AF65-F5344CB8AC3E}">
        <p14:creationId xmlns:p14="http://schemas.microsoft.com/office/powerpoint/2010/main" val="33638312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920</TotalTime>
  <Words>1029</Words>
  <Application>Microsoft Office PowerPoint</Application>
  <PresentationFormat>On-screen Show (4:3)</PresentationFormat>
  <Paragraphs>174</Paragraphs>
  <Slides>40</Slides>
  <Notes>1</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Austin</vt:lpstr>
      <vt:lpstr>PEMBELAJARAN MATEMATIKA BERBASIS IEE</vt:lpstr>
      <vt:lpstr>KRISIS LINGKUNGAN</vt:lpstr>
      <vt:lpstr>POLUSI UDARA</vt:lpstr>
      <vt:lpstr>ILLEGAL LOGGING</vt:lpstr>
      <vt:lpstr>LINGKUNGAN TERAWAT</vt:lpstr>
      <vt:lpstr>HUTAN PINUS</vt:lpstr>
      <vt:lpstr>UDARA KOTA BERSIH</vt:lpstr>
      <vt:lpstr>SUSTAINABILITY ADALAH TANGGUNGJAWAB BERSAMA</vt:lpstr>
      <vt:lpstr>APA YANG DAPAT DILAKUKAN?</vt:lpstr>
      <vt:lpstr>KEPEDULIAN LINGKUNGAN DI DUNIA</vt:lpstr>
      <vt:lpstr>MEREKA (ITU) ISLAMI SEKALI</vt:lpstr>
      <vt:lpstr>MENGAPA ISLAM?</vt:lpstr>
      <vt:lpstr>ISLAMIC ENVIRONMENTAL ETHICS (IEE)</vt:lpstr>
      <vt:lpstr>SANDARAN PADA QUR’AN DAN HADITS</vt:lpstr>
      <vt:lpstr>MANUSIA: KHALIFAH FIL ARD</vt:lpstr>
      <vt:lpstr>HADITS</vt:lpstr>
      <vt:lpstr>PRINSIP IEE (Manoiu,  V.M, Düzgüneş, Azzeddine  and Manoiu, V.S. (2016) </vt:lpstr>
      <vt:lpstr>PERMASALAHAN DI PEMBELAJARAN MATEMATIKA</vt:lpstr>
      <vt:lpstr>PERLU SOLUSI PEMBEL MATEMATIKA</vt:lpstr>
      <vt:lpstr>WHY: ISLAM VS MATEMATIKA?</vt:lpstr>
      <vt:lpstr>MENJAGA LINGKUNGAN  ITU ADALAH PERINTAH AGAMA</vt:lpstr>
      <vt:lpstr>MATEMATIKA YANG CANTIK: ???</vt:lpstr>
      <vt:lpstr> TOPIK MAT UNTUK  LINGKUNGAN</vt:lpstr>
      <vt:lpstr>gambar</vt:lpstr>
      <vt:lpstr>INTEGRASI DI PEMBELAJARAN</vt:lpstr>
      <vt:lpstr>MATRIKS INTEGRASI (Abdullah et al.,2004; Mauluah,2012)</vt:lpstr>
      <vt:lpstr>KD KELAS 2 YANG DIPILIH</vt:lpstr>
      <vt:lpstr>MATRIKS DI KELAS 2</vt:lpstr>
      <vt:lpstr>STRATEGI</vt:lpstr>
      <vt:lpstr>DALAM KELAS</vt:lpstr>
      <vt:lpstr>AKTIFITAS DI RUMAH</vt:lpstr>
      <vt:lpstr>ONLINE</vt:lpstr>
      <vt:lpstr>CONTOH LINK(1)</vt:lpstr>
      <vt:lpstr>CONTOH LINK (2)</vt:lpstr>
      <vt:lpstr>MANFAAT</vt:lpstr>
      <vt:lpstr>PRAKTEK MENYUSUN MATRIKS INTEGRASI</vt:lpstr>
      <vt:lpstr>REFERENSI(1)</vt:lpstr>
      <vt:lpstr>REFERENSI(2)</vt:lpstr>
      <vt:lpstr>REFERENSI(3)</vt:lpstr>
      <vt:lpstr>TERIMA KASIH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PEMBELAJARAN MATEMATIKA BERBASIS IEE</dc:title>
  <dc:creator>Acer</dc:creator>
  <cp:lastModifiedBy>Acer</cp:lastModifiedBy>
  <cp:revision>45</cp:revision>
  <dcterms:created xsi:type="dcterms:W3CDTF">2020-07-14T09:12:36Z</dcterms:created>
  <dcterms:modified xsi:type="dcterms:W3CDTF">2020-07-16T04:50:54Z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820969</vt:lpwstr>
  </property>
  <property fmtid="{D5CDD505-2E9C-101B-9397-08002B2CF9AE}" name="NXPowerLiteSettings" pid="3">
    <vt:lpwstr>C7000400038000</vt:lpwstr>
  </property>
  <property fmtid="{D5CDD505-2E9C-101B-9397-08002B2CF9AE}" name="NXPowerLiteVersion" pid="4">
    <vt:lpwstr>S9.0.1</vt:lpwstr>
  </property>
</Properties>
</file>